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39"/>
  </p:notesMasterIdLst>
  <p:handoutMasterIdLst>
    <p:handoutMasterId r:id="rId40"/>
  </p:handoutMasterIdLst>
  <p:sldIdLst>
    <p:sldId id="392" r:id="rId2"/>
    <p:sldId id="386" r:id="rId3"/>
    <p:sldId id="350" r:id="rId4"/>
    <p:sldId id="346" r:id="rId5"/>
    <p:sldId id="347" r:id="rId6"/>
    <p:sldId id="349" r:id="rId7"/>
    <p:sldId id="348" r:id="rId8"/>
    <p:sldId id="340" r:id="rId9"/>
    <p:sldId id="345" r:id="rId10"/>
    <p:sldId id="352" r:id="rId11"/>
    <p:sldId id="351" r:id="rId12"/>
    <p:sldId id="393" r:id="rId13"/>
    <p:sldId id="355" r:id="rId14"/>
    <p:sldId id="394" r:id="rId15"/>
    <p:sldId id="356" r:id="rId16"/>
    <p:sldId id="360" r:id="rId17"/>
    <p:sldId id="354" r:id="rId18"/>
    <p:sldId id="395" r:id="rId19"/>
    <p:sldId id="359" r:id="rId20"/>
    <p:sldId id="371" r:id="rId21"/>
    <p:sldId id="373" r:id="rId22"/>
    <p:sldId id="374" r:id="rId23"/>
    <p:sldId id="366" r:id="rId24"/>
    <p:sldId id="369" r:id="rId25"/>
    <p:sldId id="396" r:id="rId26"/>
    <p:sldId id="375" r:id="rId27"/>
    <p:sldId id="365" r:id="rId28"/>
    <p:sldId id="376" r:id="rId29"/>
    <p:sldId id="342" r:id="rId30"/>
    <p:sldId id="378" r:id="rId31"/>
    <p:sldId id="384" r:id="rId32"/>
    <p:sldId id="377" r:id="rId33"/>
    <p:sldId id="382" r:id="rId34"/>
    <p:sldId id="344" r:id="rId35"/>
    <p:sldId id="379" r:id="rId36"/>
    <p:sldId id="380" r:id="rId37"/>
    <p:sldId id="390" r:id="rId38"/>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AD6B88B-78BB-5C46-8964-09CF634352D8}">
          <p14:sldIdLst>
            <p14:sldId id="392"/>
            <p14:sldId id="386"/>
            <p14:sldId id="350"/>
            <p14:sldId id="346"/>
            <p14:sldId id="347"/>
            <p14:sldId id="349"/>
            <p14:sldId id="348"/>
            <p14:sldId id="340"/>
            <p14:sldId id="345"/>
            <p14:sldId id="352"/>
            <p14:sldId id="351"/>
            <p14:sldId id="393"/>
            <p14:sldId id="355"/>
            <p14:sldId id="394"/>
            <p14:sldId id="356"/>
            <p14:sldId id="360"/>
            <p14:sldId id="354"/>
            <p14:sldId id="395"/>
            <p14:sldId id="359"/>
            <p14:sldId id="371"/>
            <p14:sldId id="373"/>
            <p14:sldId id="374"/>
            <p14:sldId id="366"/>
            <p14:sldId id="369"/>
            <p14:sldId id="396"/>
            <p14:sldId id="375"/>
            <p14:sldId id="365"/>
            <p14:sldId id="376"/>
            <p14:sldId id="342"/>
            <p14:sldId id="378"/>
            <p14:sldId id="384"/>
            <p14:sldId id="377"/>
            <p14:sldId id="382"/>
            <p14:sldId id="344"/>
            <p14:sldId id="379"/>
            <p14:sldId id="380"/>
            <p14:sldId id="3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derike Laufenberg" initials="FL" lastIdx="1" clrIdx="0">
    <p:extLst>
      <p:ext uri="{19B8F6BF-5375-455C-9EA6-DF929625EA0E}">
        <p15:presenceInfo xmlns:p15="http://schemas.microsoft.com/office/powerpoint/2012/main" userId="S::s7839161@stud.uni-frankfurt.de::76ebc4e6-5621-4ff1-a0a3-4a5bdbba5f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1F2"/>
    <a:srgbClr val="B8E0F2"/>
    <a:srgbClr val="6AB65E"/>
    <a:srgbClr val="166F45"/>
    <a:srgbClr val="B8E0F0"/>
    <a:srgbClr val="F6F08F"/>
    <a:srgbClr val="D3DE75"/>
    <a:srgbClr val="313231"/>
    <a:srgbClr val="F2F2F2"/>
    <a:srgbClr val="B8DF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1" autoAdjust="0"/>
    <p:restoredTop sz="67254" autoAdjust="0"/>
  </p:normalViewPr>
  <p:slideViewPr>
    <p:cSldViewPr snapToGrid="0" snapToObjects="1">
      <p:cViewPr varScale="1">
        <p:scale>
          <a:sx n="76" d="100"/>
          <a:sy n="76" d="100"/>
        </p:scale>
        <p:origin x="247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3" d="100"/>
          <a:sy n="93" d="100"/>
        </p:scale>
        <p:origin x="3784"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de-DE" sz="1000">
                <a:solidFill>
                  <a:srgbClr val="000000"/>
                </a:solidFill>
                <a:latin typeface="Open Sans Light"/>
                <a:cs typeface="Open Sans Light"/>
              </a:rPr>
              <a:t>Lust auf besser Leben gGmbH</a:t>
            </a: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776641-2A9A-7D46-9431-766F0703CEED}" type="slidenum">
              <a:t>‹Nr.›</a:t>
            </a:fld>
            <a:endParaRPr lang="de-DE"/>
          </a:p>
        </p:txBody>
      </p:sp>
    </p:spTree>
    <p:extLst>
      <p:ext uri="{BB962C8B-B14F-4D97-AF65-F5344CB8AC3E}">
        <p14:creationId xmlns:p14="http://schemas.microsoft.com/office/powerpoint/2010/main" val="34508440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E33F6C-2C29-8345-9BAA-2457841C5B41}" type="datetime1">
              <a:t>31.03.21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solidFill>
                  <a:schemeClr val="tx1"/>
                </a:solidFill>
                <a:latin typeface="Open Sans Light"/>
                <a:cs typeface="Open Sans Light"/>
              </a:defRPr>
            </a:lvl1pPr>
          </a:lstStyle>
          <a:p>
            <a:r>
              <a:rPr lang="de-DE"/>
              <a:t>Lust auf besser Leben gGmbH</a:t>
            </a: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solidFill>
                  <a:schemeClr val="tx1"/>
                </a:solidFill>
                <a:latin typeface="Open Sans Light"/>
                <a:cs typeface="Open Sans Light"/>
              </a:defRPr>
            </a:lvl1pPr>
          </a:lstStyle>
          <a:p>
            <a:fld id="{715CD6E6-3896-EB44-9263-A510D419A537}" type="slidenum">
              <a:rPr lang="de-DE"/>
              <a:pPr/>
              <a:t>‹Nr.›</a:t>
            </a:fld>
            <a:endParaRPr lang="de-DE"/>
          </a:p>
        </p:txBody>
      </p:sp>
    </p:spTree>
    <p:extLst>
      <p:ext uri="{BB962C8B-B14F-4D97-AF65-F5344CB8AC3E}">
        <p14:creationId xmlns:p14="http://schemas.microsoft.com/office/powerpoint/2010/main" val="339289082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1" i="0" u="none" strike="noStrike" kern="1200" baseline="0" dirty="0">
                <a:solidFill>
                  <a:schemeClr val="tx1"/>
                </a:solidFill>
                <a:latin typeface="+mn-lt"/>
                <a:ea typeface="+mn-ea"/>
                <a:cs typeface="+mn-cs"/>
              </a:rPr>
              <a:t>Begrüßung</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Einleitung</a:t>
            </a:r>
          </a:p>
          <a:p>
            <a:r>
              <a:rPr lang="de-DE" sz="1200" b="0" i="0" u="none" strike="noStrike" kern="1200" baseline="0" dirty="0">
                <a:solidFill>
                  <a:schemeClr val="tx1"/>
                </a:solidFill>
                <a:latin typeface="+mn-lt"/>
                <a:ea typeface="+mn-ea"/>
                <a:cs typeface="+mn-cs"/>
              </a:rPr>
              <a:t>Manchmal wirkt der Klimawandel noch sehr fern, doch </a:t>
            </a:r>
            <a:r>
              <a:rPr lang="de-DE" sz="1200" b="1" i="0" u="none" strike="noStrike" kern="1200" baseline="0" dirty="0">
                <a:solidFill>
                  <a:schemeClr val="tx1"/>
                </a:solidFill>
                <a:latin typeface="+mn-lt"/>
                <a:ea typeface="+mn-ea"/>
                <a:cs typeface="+mn-cs"/>
              </a:rPr>
              <a:t>weitreichende Klimaänderungen sind schon heute in Deutschland zu beobachten </a:t>
            </a:r>
            <a:r>
              <a:rPr lang="de-DE" sz="1200" b="0" i="0" u="none" strike="noStrike" kern="1200" baseline="0" dirty="0">
                <a:solidFill>
                  <a:schemeClr val="tx1"/>
                </a:solidFill>
                <a:latin typeface="+mn-lt"/>
                <a:ea typeface="+mn-ea"/>
                <a:cs typeface="+mn-cs"/>
              </a:rPr>
              <a:t>und noch viel mehr zu erwarten. Insbesondere die Hitzesommer der letzten Jahre, zerstörerische Unwetter und sterbende Wälder haben uns die Verwundbarkeit Deutschlands deutlich vor Augen geführt. Es ist daher wichtig, dass wir uns </a:t>
            </a:r>
            <a:r>
              <a:rPr lang="de-DE" sz="1200" b="1" i="0" u="none" strike="noStrike" kern="1200" baseline="0" dirty="0">
                <a:solidFill>
                  <a:schemeClr val="tx1"/>
                </a:solidFill>
                <a:latin typeface="+mn-lt"/>
                <a:ea typeface="+mn-ea"/>
                <a:cs typeface="+mn-cs"/>
              </a:rPr>
              <a:t>neben konsequentem Klimaschutz auch rechtzeitig und effizient an die kommenden Veränderungen anpassen</a:t>
            </a:r>
            <a:r>
              <a:rPr lang="de-DE" sz="1200" b="0" i="0" u="none" strike="noStrike" kern="1200" baseline="0" dirty="0">
                <a:solidFill>
                  <a:schemeClr val="tx1"/>
                </a:solidFill>
                <a:latin typeface="+mn-lt"/>
                <a:ea typeface="+mn-ea"/>
                <a:cs typeface="+mn-cs"/>
              </a:rPr>
              <a:t>.</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Auch bei deutschen Sportvereinen sind die Folgen des Klimawandels schon zu spüren, wie das Gespräch mit einer Vielzahl von Vereinen und Verbänden gezeigt hat. Doch Sie sind nicht machtlos! </a:t>
            </a:r>
            <a:r>
              <a:rPr lang="de-DE" sz="1200" b="1" i="0" u="none" strike="noStrike" kern="1200" baseline="0" dirty="0">
                <a:solidFill>
                  <a:schemeClr val="tx1"/>
                </a:solidFill>
                <a:latin typeface="+mn-lt"/>
                <a:ea typeface="+mn-ea"/>
                <a:cs typeface="+mn-cs"/>
              </a:rPr>
              <a:t>Sie alle, die sich in Deutschland in Sportvereinen engagieren – über 8,75 Millionen Menschen –, können wichtige Impulse zur Klimaanpassung setzen.</a:t>
            </a:r>
          </a:p>
          <a:p>
            <a:r>
              <a:rPr lang="de-DE" sz="1200" b="0" i="0" u="none" strike="noStrike" kern="1200" baseline="0" dirty="0">
                <a:solidFill>
                  <a:schemeClr val="tx1"/>
                </a:solidFill>
                <a:latin typeface="+mn-lt"/>
                <a:ea typeface="+mn-ea"/>
                <a:cs typeface="+mn-cs"/>
              </a:rPr>
              <a:t>Warum sollten Sie das tun? </a:t>
            </a:r>
            <a:r>
              <a:rPr lang="de-DE" sz="1200" b="1" i="0" u="none" strike="noStrike" kern="1200" baseline="0" dirty="0">
                <a:solidFill>
                  <a:schemeClr val="tx1"/>
                </a:solidFill>
                <a:latin typeface="+mn-lt"/>
                <a:ea typeface="+mn-ea"/>
                <a:cs typeface="+mn-cs"/>
              </a:rPr>
              <a:t>Um die Gesundheit Ihrer Sportler*innen und Ihre Sportanlagen zu schützen und damit Sport auch in Zukunft noch Spaß macht!</a:t>
            </a: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a:t>
            </a:fld>
            <a:endParaRPr lang="de-DE"/>
          </a:p>
        </p:txBody>
      </p:sp>
    </p:spTree>
    <p:extLst>
      <p:ext uri="{BB962C8B-B14F-4D97-AF65-F5344CB8AC3E}">
        <p14:creationId xmlns:p14="http://schemas.microsoft.com/office/powerpoint/2010/main" val="3298305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Monatliche Hitzerekorde auf der ganzen Welt treten heute</a:t>
            </a:r>
          </a:p>
          <a:p>
            <a:r>
              <a:rPr lang="de-DE" sz="1200" kern="1200" dirty="0" err="1">
                <a:solidFill>
                  <a:schemeClr val="tx1"/>
                </a:solidFill>
                <a:effectLst/>
                <a:latin typeface="+mn-lt"/>
                <a:ea typeface="+mn-ea"/>
                <a:cs typeface="+mn-cs"/>
              </a:rPr>
              <a:t>fünf</a:t>
            </a:r>
            <a:r>
              <a:rPr lang="de-DE" sz="1200" kern="1200" dirty="0">
                <a:solidFill>
                  <a:schemeClr val="tx1"/>
                </a:solidFill>
                <a:effectLst/>
                <a:latin typeface="+mn-lt"/>
                <a:ea typeface="+mn-ea"/>
                <a:cs typeface="+mn-cs"/>
              </a:rPr>
              <a:t> mal häufiger auf, als es bei einem stabilen Klima der Fall wäre. Zum einen leidet die Natur</a:t>
            </a:r>
          </a:p>
          <a:p>
            <a:r>
              <a:rPr lang="de-DE" sz="1200" kern="1200" dirty="0">
                <a:solidFill>
                  <a:schemeClr val="tx1"/>
                </a:solidFill>
                <a:effectLst/>
                <a:latin typeface="+mn-lt"/>
                <a:ea typeface="+mn-ea"/>
                <a:cs typeface="+mn-cs"/>
              </a:rPr>
              <a:t>durch daraus entstehende Trockenheit und Wasserknappheit. Im Jahr 2015 erklärte das Weltwirtschaftsforum,</a:t>
            </a:r>
          </a:p>
          <a:p>
            <a:r>
              <a:rPr lang="de-DE" sz="1200" kern="1200" dirty="0">
                <a:solidFill>
                  <a:schemeClr val="tx1"/>
                </a:solidFill>
                <a:effectLst/>
                <a:latin typeface="+mn-lt"/>
                <a:ea typeface="+mn-ea"/>
                <a:cs typeface="+mn-cs"/>
              </a:rPr>
              <a:t>dass Wasserknappheit und ihre Auswirkungen die größte Gefahr des kommenden</a:t>
            </a:r>
          </a:p>
          <a:p>
            <a:r>
              <a:rPr lang="de-DE" sz="1200" kern="1200" dirty="0">
                <a:solidFill>
                  <a:schemeClr val="tx1"/>
                </a:solidFill>
                <a:effectLst/>
                <a:latin typeface="+mn-lt"/>
                <a:ea typeface="+mn-ea"/>
                <a:cs typeface="+mn-cs"/>
              </a:rPr>
              <a:t>Jahrzehnts seien. In Gewässern sinkt vor allem in den Sommermonaten der Wasserstand</a:t>
            </a:r>
          </a:p>
          <a:p>
            <a:r>
              <a:rPr lang="de-DE" sz="1200" kern="1200" dirty="0">
                <a:solidFill>
                  <a:schemeClr val="tx1"/>
                </a:solidFill>
                <a:effectLst/>
                <a:latin typeface="+mn-lt"/>
                <a:ea typeface="+mn-ea"/>
                <a:cs typeface="+mn-cs"/>
              </a:rPr>
              <a:t>und Wälder sterben großflächig. Ausgetrocknete Böden sind anfällig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Schädlinge,</a:t>
            </a:r>
          </a:p>
          <a:p>
            <a:r>
              <a:rPr lang="de-DE" sz="1200" kern="1200" dirty="0">
                <a:solidFill>
                  <a:schemeClr val="tx1"/>
                </a:solidFill>
                <a:effectLst/>
                <a:latin typeface="+mn-lt"/>
                <a:ea typeface="+mn-ea"/>
                <a:cs typeface="+mn-cs"/>
              </a:rPr>
              <a:t>Staubentwicklung und Bodenerosion. Zum anderen ist die extreme Hitze auch eine gesundheitliche</a:t>
            </a:r>
          </a:p>
          <a:p>
            <a:r>
              <a:rPr lang="de-DE" sz="1200" kern="1200" dirty="0">
                <a:solidFill>
                  <a:schemeClr val="tx1"/>
                </a:solidFill>
                <a:effectLst/>
                <a:latin typeface="+mn-lt"/>
                <a:ea typeface="+mn-ea"/>
                <a:cs typeface="+mn-cs"/>
              </a:rPr>
              <a:t>Gefahr. Heiße Tage und in besonderem Maße heiße Nächte machen vor allem Kindern</a:t>
            </a:r>
          </a:p>
          <a:p>
            <a:r>
              <a:rPr lang="de-DE" sz="1200" kern="1200" dirty="0">
                <a:solidFill>
                  <a:schemeClr val="tx1"/>
                </a:solidFill>
                <a:effectLst/>
                <a:latin typeface="+mn-lt"/>
                <a:ea typeface="+mn-ea"/>
                <a:cs typeface="+mn-cs"/>
              </a:rPr>
              <a:t>und Senioren zu schaffen. Gerade ältere Menschen </a:t>
            </a:r>
            <a:r>
              <a:rPr lang="de-DE" sz="1200" kern="1200" dirty="0" err="1">
                <a:solidFill>
                  <a:schemeClr val="tx1"/>
                </a:solidFill>
                <a:effectLst/>
                <a:latin typeface="+mn-lt"/>
                <a:ea typeface="+mn-ea"/>
                <a:cs typeface="+mn-cs"/>
              </a:rPr>
              <a:t>verfügen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geringere Anpassungskapazitäten</a:t>
            </a:r>
          </a:p>
          <a:p>
            <a:r>
              <a:rPr lang="de-DE" sz="1200" kern="1200" dirty="0">
                <a:solidFill>
                  <a:schemeClr val="tx1"/>
                </a:solidFill>
                <a:effectLst/>
                <a:latin typeface="+mn-lt"/>
                <a:ea typeface="+mn-ea"/>
                <a:cs typeface="+mn-cs"/>
              </a:rPr>
              <a:t>aufgrund ihrer körperlichen Verfassung und der oftmals vorliegenden sozialen Isolation.</a:t>
            </a:r>
          </a:p>
          <a:p>
            <a:endParaRPr lang="de-DE" sz="1200" b="0" i="0" u="none" strike="noStrike" kern="1200" baseline="0" dirty="0">
              <a:solidFill>
                <a:schemeClr val="tx1"/>
              </a:solidFill>
              <a:latin typeface="+mn-lt"/>
              <a:ea typeface="+mn-ea"/>
              <a:cs typeface="+mn-cs"/>
            </a:endParaRP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12</a:t>
            </a:fld>
            <a:endParaRPr lang="de-DE"/>
          </a:p>
        </p:txBody>
      </p:sp>
    </p:spTree>
    <p:extLst>
      <p:ext uri="{BB962C8B-B14F-4D97-AF65-F5344CB8AC3E}">
        <p14:creationId xmlns:p14="http://schemas.microsoft.com/office/powerpoint/2010/main" val="3702758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bedeutet extreme Hitze und Trockenheit für den Sport?</a:t>
            </a:r>
          </a:p>
          <a:p>
            <a:endParaRPr lang="de-DE" dirty="0"/>
          </a:p>
          <a:p>
            <a:r>
              <a:rPr lang="de-DE" sz="1200" kern="1200" dirty="0">
                <a:solidFill>
                  <a:schemeClr val="tx1"/>
                </a:solidFill>
                <a:effectLst/>
                <a:latin typeface="+mn-lt"/>
                <a:ea typeface="+mn-ea"/>
                <a:cs typeface="+mn-cs"/>
              </a:rPr>
              <a:t>Besonders Kinder und ältere Menschen werden beim</a:t>
            </a:r>
          </a:p>
          <a:p>
            <a:r>
              <a:rPr lang="de-DE" sz="1200" kern="1200" dirty="0">
                <a:solidFill>
                  <a:schemeClr val="tx1"/>
                </a:solidFill>
                <a:effectLst/>
                <a:latin typeface="+mn-lt"/>
                <a:ea typeface="+mn-ea"/>
                <a:cs typeface="+mn-cs"/>
              </a:rPr>
              <a:t>Sport durch extreme Hitze vor neue Herausforderungen</a:t>
            </a:r>
          </a:p>
          <a:p>
            <a:r>
              <a:rPr lang="de-DE" sz="1200" kern="1200" dirty="0">
                <a:solidFill>
                  <a:schemeClr val="tx1"/>
                </a:solidFill>
                <a:effectLst/>
                <a:latin typeface="+mn-lt"/>
                <a:ea typeface="+mn-ea"/>
                <a:cs typeface="+mn-cs"/>
              </a:rPr>
              <a:t>gestellt. Sie verlieren mehr </a:t>
            </a:r>
            <a:r>
              <a:rPr lang="de-DE" sz="1200" kern="1200" dirty="0" err="1">
                <a:solidFill>
                  <a:schemeClr val="tx1"/>
                </a:solidFill>
                <a:effectLst/>
                <a:latin typeface="+mn-lt"/>
                <a:ea typeface="+mn-ea"/>
                <a:cs typeface="+mn-cs"/>
              </a:rPr>
              <a:t>Flüssigkeit</a:t>
            </a:r>
            <a:r>
              <a:rPr lang="de-DE" sz="1200" kern="1200" dirty="0">
                <a:solidFill>
                  <a:schemeClr val="tx1"/>
                </a:solidFill>
                <a:effectLst/>
                <a:latin typeface="+mn-lt"/>
                <a:ea typeface="+mn-ea"/>
                <a:cs typeface="+mn-cs"/>
              </a:rPr>
              <a:t>, der Puls steigt</a:t>
            </a:r>
          </a:p>
          <a:p>
            <a:r>
              <a:rPr lang="de-DE" sz="1200" kern="1200" dirty="0">
                <a:solidFill>
                  <a:schemeClr val="tx1"/>
                </a:solidFill>
                <a:effectLst/>
                <a:latin typeface="+mn-lt"/>
                <a:ea typeface="+mn-ea"/>
                <a:cs typeface="+mn-cs"/>
              </a:rPr>
              <a:t>und damit die gesundheitlichen Risiken. Die </a:t>
            </a:r>
            <a:r>
              <a:rPr lang="de-DE" sz="1200" kern="1200" dirty="0" err="1">
                <a:solidFill>
                  <a:schemeClr val="tx1"/>
                </a:solidFill>
                <a:effectLst/>
                <a:latin typeface="+mn-lt"/>
                <a:ea typeface="+mn-ea"/>
                <a:cs typeface="+mn-cs"/>
              </a:rPr>
              <a:t>Ausübung</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einiger Sportarten wird beschwerlich. In den Sporthallen</a:t>
            </a:r>
          </a:p>
          <a:p>
            <a:r>
              <a:rPr lang="de-DE" sz="1200" kern="1200" dirty="0">
                <a:solidFill>
                  <a:schemeClr val="tx1"/>
                </a:solidFill>
                <a:effectLst/>
                <a:latin typeface="+mn-lt"/>
                <a:ea typeface="+mn-ea"/>
                <a:cs typeface="+mn-cs"/>
              </a:rPr>
              <a:t>staut sich die Hitze an, UV-Strahlung stellt ein Risiko </a:t>
            </a:r>
            <a:r>
              <a:rPr lang="de-DE" sz="1200" kern="1200" dirty="0" err="1">
                <a:solidFill>
                  <a:schemeClr val="tx1"/>
                </a:solidFill>
                <a:effectLst/>
                <a:latin typeface="+mn-lt"/>
                <a:ea typeface="+mn-ea"/>
                <a:cs typeface="+mn-cs"/>
              </a:rPr>
              <a:t>für</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 Sportler und Sportlerinnen dar und die Einhaltung</a:t>
            </a:r>
          </a:p>
          <a:p>
            <a:r>
              <a:rPr lang="de-DE" sz="1200" kern="1200" dirty="0">
                <a:solidFill>
                  <a:schemeClr val="tx1"/>
                </a:solidFill>
                <a:effectLst/>
                <a:latin typeface="+mn-lt"/>
                <a:ea typeface="+mn-ea"/>
                <a:cs typeface="+mn-cs"/>
              </a:rPr>
              <a:t>von Erholungsphasen wird erschwert und damit die</a:t>
            </a:r>
          </a:p>
          <a:p>
            <a:r>
              <a:rPr lang="de-DE" sz="1200" kern="1200" dirty="0">
                <a:solidFill>
                  <a:schemeClr val="tx1"/>
                </a:solidFill>
                <a:effectLst/>
                <a:latin typeface="+mn-lt"/>
                <a:ea typeface="+mn-ea"/>
                <a:cs typeface="+mn-cs"/>
              </a:rPr>
              <a:t>Leistungsfähigkeit weiter heruntergesetzt.</a:t>
            </a:r>
          </a:p>
          <a:p>
            <a:endParaRPr lang="de-DE" dirty="0"/>
          </a:p>
          <a:p>
            <a:r>
              <a:rPr lang="de-DE" sz="1200" kern="1200" dirty="0">
                <a:solidFill>
                  <a:schemeClr val="tx1"/>
                </a:solidFill>
                <a:effectLst/>
                <a:latin typeface="+mn-lt"/>
                <a:ea typeface="+mn-ea"/>
                <a:cs typeface="+mn-cs"/>
              </a:rPr>
              <a:t>Durch Trockenheit und Wasserknappheit können bei</a:t>
            </a:r>
          </a:p>
          <a:p>
            <a:r>
              <a:rPr lang="de-DE" sz="1200" kern="1200" dirty="0">
                <a:solidFill>
                  <a:schemeClr val="tx1"/>
                </a:solidFill>
                <a:effectLst/>
                <a:latin typeface="+mn-lt"/>
                <a:ea typeface="+mn-ea"/>
                <a:cs typeface="+mn-cs"/>
              </a:rPr>
              <a:t>Sportstätten Schäden entstehen, beispielsweise trocknen</a:t>
            </a:r>
          </a:p>
          <a:p>
            <a:r>
              <a:rPr lang="de-DE" sz="1200" kern="1200" dirty="0">
                <a:solidFill>
                  <a:schemeClr val="tx1"/>
                </a:solidFill>
                <a:effectLst/>
                <a:latin typeface="+mn-lt"/>
                <a:ea typeface="+mn-ea"/>
                <a:cs typeface="+mn-cs"/>
              </a:rPr>
              <a:t>Rasenplätze aus. Bei Wassersportarten </a:t>
            </a:r>
            <a:r>
              <a:rPr lang="de-DE" sz="1200" kern="1200" dirty="0" err="1">
                <a:solidFill>
                  <a:schemeClr val="tx1"/>
                </a:solidFill>
                <a:effectLst/>
                <a:latin typeface="+mn-lt"/>
                <a:ea typeface="+mn-ea"/>
                <a:cs typeface="+mn-cs"/>
              </a:rPr>
              <a:t>führt</a:t>
            </a:r>
            <a:r>
              <a:rPr lang="de-DE" sz="1200" kern="1200" dirty="0">
                <a:solidFill>
                  <a:schemeClr val="tx1"/>
                </a:solidFill>
                <a:effectLst/>
                <a:latin typeface="+mn-lt"/>
                <a:ea typeface="+mn-ea"/>
                <a:cs typeface="+mn-cs"/>
              </a:rPr>
              <a:t> die</a:t>
            </a:r>
          </a:p>
          <a:p>
            <a:r>
              <a:rPr lang="de-DE" sz="1200" kern="1200" dirty="0">
                <a:solidFill>
                  <a:schemeClr val="tx1"/>
                </a:solidFill>
                <a:effectLst/>
                <a:latin typeface="+mn-lt"/>
                <a:ea typeface="+mn-ea"/>
                <a:cs typeface="+mn-cs"/>
              </a:rPr>
              <a:t>Trockenheit dazu, dass sie zum Teil nicht mehr </a:t>
            </a:r>
            <a:r>
              <a:rPr lang="de-DE" sz="1200" kern="1200" dirty="0" err="1">
                <a:solidFill>
                  <a:schemeClr val="tx1"/>
                </a:solidFill>
                <a:effectLst/>
                <a:latin typeface="+mn-lt"/>
                <a:ea typeface="+mn-ea"/>
                <a:cs typeface="+mn-cs"/>
              </a:rPr>
              <a:t>ausgeführt</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werden können. Auch der Wald – ein wichtiger Ort</a:t>
            </a:r>
          </a:p>
          <a:p>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Sportlerinnen und Sportler – ist von der zunehmenden</a:t>
            </a:r>
          </a:p>
          <a:p>
            <a:r>
              <a:rPr lang="de-DE" sz="1200" kern="1200" dirty="0">
                <a:solidFill>
                  <a:schemeClr val="tx1"/>
                </a:solidFill>
                <a:effectLst/>
                <a:latin typeface="+mn-lt"/>
                <a:ea typeface="+mn-ea"/>
                <a:cs typeface="+mn-cs"/>
              </a:rPr>
              <a:t>Trockenheit bedroht. Die Wasserspeicher entleeren</a:t>
            </a:r>
          </a:p>
          <a:p>
            <a:r>
              <a:rPr lang="de-DE" sz="1200" kern="1200" dirty="0">
                <a:solidFill>
                  <a:schemeClr val="tx1"/>
                </a:solidFill>
                <a:effectLst/>
                <a:latin typeface="+mn-lt"/>
                <a:ea typeface="+mn-ea"/>
                <a:cs typeface="+mn-cs"/>
              </a:rPr>
              <a:t>sich und das setzt die Bäume unter Stress. Bäume</a:t>
            </a:r>
          </a:p>
          <a:p>
            <a:r>
              <a:rPr lang="de-DE" sz="1200" kern="1200" dirty="0">
                <a:solidFill>
                  <a:schemeClr val="tx1"/>
                </a:solidFill>
                <a:effectLst/>
                <a:latin typeface="+mn-lt"/>
                <a:ea typeface="+mn-ea"/>
                <a:cs typeface="+mn-cs"/>
              </a:rPr>
              <a:t>vertrocknen und Schädlinge setzen den geschwächten</a:t>
            </a:r>
          </a:p>
          <a:p>
            <a:r>
              <a:rPr lang="de-DE" sz="1200" kern="1200" dirty="0">
                <a:solidFill>
                  <a:schemeClr val="tx1"/>
                </a:solidFill>
                <a:effectLst/>
                <a:latin typeface="+mn-lt"/>
                <a:ea typeface="+mn-ea"/>
                <a:cs typeface="+mn-cs"/>
              </a:rPr>
              <a:t>Bäumen zu.</a:t>
            </a:r>
          </a:p>
          <a:p>
            <a:r>
              <a:rPr lang="de-DE" sz="1200" kern="1200" dirty="0">
                <a:solidFill>
                  <a:schemeClr val="tx1"/>
                </a:solidFill>
                <a:effectLst/>
                <a:latin typeface="+mn-lt"/>
                <a:ea typeface="+mn-ea"/>
                <a:cs typeface="+mn-cs"/>
              </a:rPr>
              <a:t>Diese Entwicklungen stellen Sportvereine auf die Probe:</a:t>
            </a:r>
          </a:p>
          <a:p>
            <a:r>
              <a:rPr lang="de-DE" sz="1200" kern="1200" dirty="0">
                <a:solidFill>
                  <a:schemeClr val="tx1"/>
                </a:solidFill>
                <a:effectLst/>
                <a:latin typeface="+mn-lt"/>
                <a:ea typeface="+mn-ea"/>
                <a:cs typeface="+mn-cs"/>
              </a:rPr>
              <a:t>Gibt es genug Schatten auf der Anlage? Ist die Gesundheit</a:t>
            </a:r>
          </a:p>
          <a:p>
            <a:r>
              <a:rPr lang="de-DE" sz="1200" kern="1200" dirty="0">
                <a:solidFill>
                  <a:schemeClr val="tx1"/>
                </a:solidFill>
                <a:effectLst/>
                <a:latin typeface="+mn-lt"/>
                <a:ea typeface="+mn-ea"/>
                <a:cs typeface="+mn-cs"/>
              </a:rPr>
              <a:t>der Mitglieder </a:t>
            </a:r>
            <a:r>
              <a:rPr lang="de-DE" sz="1200" kern="1200" dirty="0" err="1">
                <a:solidFill>
                  <a:schemeClr val="tx1"/>
                </a:solidFill>
                <a:effectLst/>
                <a:latin typeface="+mn-lt"/>
                <a:ea typeface="+mn-ea"/>
                <a:cs typeface="+mn-cs"/>
              </a:rPr>
              <a:t>geschützt</a:t>
            </a:r>
            <a:r>
              <a:rPr lang="de-DE" sz="1200" kern="1200" dirty="0">
                <a:solidFill>
                  <a:schemeClr val="tx1"/>
                </a:solidFill>
                <a:effectLst/>
                <a:latin typeface="+mn-lt"/>
                <a:ea typeface="+mn-ea"/>
                <a:cs typeface="+mn-cs"/>
              </a:rPr>
              <a:t>? Halten die Sportgeräte</a:t>
            </a:r>
          </a:p>
          <a:p>
            <a:r>
              <a:rPr lang="de-DE" sz="1200" kern="1200" dirty="0">
                <a:solidFill>
                  <a:schemeClr val="tx1"/>
                </a:solidFill>
                <a:effectLst/>
                <a:latin typeface="+mn-lt"/>
                <a:ea typeface="+mn-ea"/>
                <a:cs typeface="+mn-cs"/>
              </a:rPr>
              <a:t>und Sportstätten den extremen Temperaturen und der</a:t>
            </a:r>
          </a:p>
          <a:p>
            <a:r>
              <a:rPr lang="de-DE" sz="1200" kern="1200" dirty="0">
                <a:solidFill>
                  <a:schemeClr val="tx1"/>
                </a:solidFill>
                <a:effectLst/>
                <a:latin typeface="+mn-lt"/>
                <a:ea typeface="+mn-ea"/>
                <a:cs typeface="+mn-cs"/>
              </a:rPr>
              <a:t>Trockenheit stand?</a:t>
            </a: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13</a:t>
            </a:fld>
            <a:endParaRPr lang="de-DE"/>
          </a:p>
        </p:txBody>
      </p:sp>
    </p:spTree>
    <p:extLst>
      <p:ext uri="{BB962C8B-B14F-4D97-AF65-F5344CB8AC3E}">
        <p14:creationId xmlns:p14="http://schemas.microsoft.com/office/powerpoint/2010/main" val="995227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Hier sehen Sie einige Vorschläge zu Maßnahmen, die ein Sportverein ergreifen kann. Weitere Tipps finden Sie in der Checkliste.</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Sportstätten &amp; Geräte</a:t>
            </a:r>
          </a:p>
          <a:p>
            <a:r>
              <a:rPr lang="de-DE" sz="1200" b="0" i="0" u="none" strike="noStrike" kern="1200" baseline="0" dirty="0">
                <a:solidFill>
                  <a:schemeClr val="tx1"/>
                </a:solidFill>
                <a:latin typeface="+mn-lt"/>
                <a:ea typeface="+mn-ea"/>
                <a:cs typeface="+mn-cs"/>
              </a:rPr>
              <a:t>• Falls möglich, ist von einer </a:t>
            </a:r>
            <a:r>
              <a:rPr lang="de-DE" sz="1200" b="1" i="0" u="none" strike="noStrike" kern="1200" baseline="0" dirty="0">
                <a:solidFill>
                  <a:schemeClr val="tx1"/>
                </a:solidFill>
                <a:latin typeface="+mn-lt"/>
                <a:ea typeface="+mn-ea"/>
                <a:cs typeface="+mn-cs"/>
              </a:rPr>
              <a:t>Nachverdichtung abzusehen:</a:t>
            </a:r>
          </a:p>
          <a:p>
            <a:r>
              <a:rPr lang="de-DE" sz="1200" b="0" i="0" u="none" strike="noStrike" kern="1200" baseline="0" dirty="0">
                <a:solidFill>
                  <a:schemeClr val="tx1"/>
                </a:solidFill>
                <a:latin typeface="+mn-lt"/>
                <a:ea typeface="+mn-ea"/>
                <a:cs typeface="+mn-cs"/>
              </a:rPr>
              <a:t>Eine geringere Bebauung führt zu einer höheren</a:t>
            </a:r>
          </a:p>
          <a:p>
            <a:r>
              <a:rPr lang="de-DE" sz="1200" b="0" i="0" u="none" strike="noStrike" kern="1200" baseline="0" dirty="0">
                <a:solidFill>
                  <a:schemeClr val="tx1"/>
                </a:solidFill>
                <a:latin typeface="+mn-lt"/>
                <a:ea typeface="+mn-ea"/>
                <a:cs typeface="+mn-cs"/>
              </a:rPr>
              <a:t>Abkühlrate und damit zu einer verringerten Wärmespeicherung.</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Beschattungssysteme wie Sonnensegel und Schirme</a:t>
            </a:r>
          </a:p>
          <a:p>
            <a:r>
              <a:rPr lang="de-DE" sz="1200" b="0" i="0" u="none" strike="noStrike" kern="1200" baseline="0" dirty="0">
                <a:solidFill>
                  <a:schemeClr val="tx1"/>
                </a:solidFill>
                <a:latin typeface="+mn-lt"/>
                <a:ea typeface="+mn-ea"/>
                <a:cs typeface="+mn-cs"/>
              </a:rPr>
              <a:t>schützen sowohl Sportler und Sportlerinnen als auch</a:t>
            </a:r>
          </a:p>
          <a:p>
            <a:r>
              <a:rPr lang="de-DE" sz="1200" b="0" i="0" u="none" strike="noStrike" kern="1200" baseline="0" dirty="0">
                <a:solidFill>
                  <a:schemeClr val="tx1"/>
                </a:solidFill>
                <a:latin typeface="+mn-lt"/>
                <a:ea typeface="+mn-ea"/>
                <a:cs typeface="+mn-cs"/>
              </a:rPr>
              <a:t>das Publikum.</a:t>
            </a:r>
          </a:p>
          <a:p>
            <a:r>
              <a:rPr lang="de-DE" sz="1200" b="1" i="0" u="none" strike="noStrike" kern="1200" baseline="0" dirty="0">
                <a:solidFill>
                  <a:schemeClr val="tx1"/>
                </a:solidFill>
                <a:latin typeface="+mn-lt"/>
                <a:ea typeface="+mn-ea"/>
                <a:cs typeface="+mn-cs"/>
              </a:rPr>
              <a:t>• Klimaresistente Bepflanzung</a:t>
            </a:r>
            <a:r>
              <a:rPr lang="de-DE" sz="1200" b="0" i="0" u="none" strike="noStrike" kern="1200" baseline="0" dirty="0">
                <a:solidFill>
                  <a:schemeClr val="tx1"/>
                </a:solidFill>
                <a:latin typeface="+mn-lt"/>
                <a:ea typeface="+mn-ea"/>
                <a:cs typeface="+mn-cs"/>
              </a:rPr>
              <a:t>: Bäume und Hecken</a:t>
            </a:r>
          </a:p>
          <a:p>
            <a:r>
              <a:rPr lang="de-DE" sz="1200" b="0" i="0" u="none" strike="noStrike" kern="1200" baseline="0" dirty="0">
                <a:solidFill>
                  <a:schemeClr val="tx1"/>
                </a:solidFill>
                <a:latin typeface="+mn-lt"/>
                <a:ea typeface="+mn-ea"/>
                <a:cs typeface="+mn-cs"/>
              </a:rPr>
              <a:t>dienen als Schattenspender und generieren Verdunstungskühle.</a:t>
            </a:r>
          </a:p>
          <a:p>
            <a:r>
              <a:rPr lang="de-DE" sz="1200" b="0" i="0" u="none" strike="noStrike" kern="1200" baseline="0" dirty="0">
                <a:solidFill>
                  <a:schemeClr val="tx1"/>
                </a:solidFill>
                <a:latin typeface="+mn-lt"/>
                <a:ea typeface="+mn-ea"/>
                <a:cs typeface="+mn-cs"/>
              </a:rPr>
              <a:t>Die Arten müssen so ausgewählt werden,</a:t>
            </a:r>
          </a:p>
          <a:p>
            <a:r>
              <a:rPr lang="de-DE" sz="1200" b="0" i="0" u="none" strike="noStrike" kern="1200" baseline="0" dirty="0">
                <a:solidFill>
                  <a:schemeClr val="tx1"/>
                </a:solidFill>
                <a:latin typeface="+mn-lt"/>
                <a:ea typeface="+mn-ea"/>
                <a:cs typeface="+mn-cs"/>
              </a:rPr>
              <a:t>dass sie höheren Temperaturen standhalten und weniger</a:t>
            </a:r>
          </a:p>
          <a:p>
            <a:r>
              <a:rPr lang="de-DE" sz="1200" b="0" i="0" u="none" strike="noStrike" kern="1200" baseline="0" dirty="0">
                <a:solidFill>
                  <a:schemeClr val="tx1"/>
                </a:solidFill>
                <a:latin typeface="+mn-lt"/>
                <a:ea typeface="+mn-ea"/>
                <a:cs typeface="+mn-cs"/>
              </a:rPr>
              <a:t>anfällig gegenüber Stürmen sind, was durch die</a:t>
            </a:r>
          </a:p>
          <a:p>
            <a:r>
              <a:rPr lang="de-DE" sz="1200" b="0" i="0" u="none" strike="noStrike" kern="1200" baseline="0" dirty="0">
                <a:solidFill>
                  <a:schemeClr val="tx1"/>
                </a:solidFill>
                <a:latin typeface="+mn-lt"/>
                <a:ea typeface="+mn-ea"/>
                <a:cs typeface="+mn-cs"/>
              </a:rPr>
              <a:t>Ausbildung tieferer Wurzeln gegeben ist. Lassen Sie</a:t>
            </a:r>
          </a:p>
          <a:p>
            <a:r>
              <a:rPr lang="de-DE" sz="1200" b="0" i="0" u="none" strike="noStrike" kern="1200" baseline="0" dirty="0">
                <a:solidFill>
                  <a:schemeClr val="tx1"/>
                </a:solidFill>
                <a:latin typeface="+mn-lt"/>
                <a:ea typeface="+mn-ea"/>
                <a:cs typeface="+mn-cs"/>
              </a:rPr>
              <a:t>sich von einem örtlichen Landschaftsbauer individuell</a:t>
            </a:r>
          </a:p>
          <a:p>
            <a:r>
              <a:rPr lang="de-DE" sz="1200" b="0" i="0" u="none" strike="noStrike" kern="1200" baseline="0" dirty="0">
                <a:solidFill>
                  <a:schemeClr val="tx1"/>
                </a:solidFill>
                <a:latin typeface="+mn-lt"/>
                <a:ea typeface="+mn-ea"/>
                <a:cs typeface="+mn-cs"/>
              </a:rPr>
              <a:t>zur klimaresistenten Bepflanzung beraten.</a:t>
            </a:r>
          </a:p>
          <a:p>
            <a:pPr marL="171450" indent="-171450">
              <a:buFont typeface="Arial" panose="020B0604020202020204" pitchFamily="34" charset="0"/>
              <a:buChar char="•"/>
            </a:pPr>
            <a:r>
              <a:rPr lang="de-DE" sz="1200" b="1" i="0" u="none" strike="noStrike" kern="1200" baseline="0" dirty="0">
                <a:solidFill>
                  <a:schemeClr val="tx1"/>
                </a:solidFill>
                <a:latin typeface="+mn-lt"/>
                <a:ea typeface="+mn-ea"/>
                <a:cs typeface="+mn-cs"/>
              </a:rPr>
              <a:t>Sonnencremespender: </a:t>
            </a:r>
            <a:r>
              <a:rPr lang="de-DE" sz="1200" b="0" i="0" u="none" strike="noStrike" kern="1200" baseline="0" dirty="0">
                <a:solidFill>
                  <a:schemeClr val="tx1"/>
                </a:solidFill>
                <a:latin typeface="+mn-lt"/>
                <a:ea typeface="+mn-ea"/>
                <a:cs typeface="+mn-cs"/>
              </a:rPr>
              <a:t>Um ihre Mitglieder vor Hautkrebs zu schützen, können große Sonnencremespender eingeführt werden, um das Eincremen zu fördern.</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 Richtlinien für das Absagen von Training und Wettkämpfen</a:t>
            </a:r>
          </a:p>
          <a:p>
            <a:r>
              <a:rPr lang="de-DE" sz="1200" b="1" i="0" u="none" strike="noStrike" kern="1200" baseline="0" dirty="0">
                <a:solidFill>
                  <a:schemeClr val="tx1"/>
                </a:solidFill>
                <a:latin typeface="+mn-lt"/>
                <a:ea typeface="+mn-ea"/>
                <a:cs typeface="+mn-cs"/>
              </a:rPr>
              <a:t>aufgrund hoher Ozonwerte: </a:t>
            </a:r>
            <a:r>
              <a:rPr lang="de-DE" sz="1200" b="0" i="0" u="none" strike="noStrike" kern="1200" baseline="0" dirty="0">
                <a:solidFill>
                  <a:schemeClr val="tx1"/>
                </a:solidFill>
                <a:latin typeface="+mn-lt"/>
                <a:ea typeface="+mn-ea"/>
                <a:cs typeface="+mn-cs"/>
              </a:rPr>
              <a:t>Das Umweltbundesamt</a:t>
            </a:r>
          </a:p>
          <a:p>
            <a:r>
              <a:rPr lang="de-DE" sz="1200" b="0" i="0" u="none" strike="noStrike" kern="1200" baseline="0" dirty="0">
                <a:solidFill>
                  <a:schemeClr val="tx1"/>
                </a:solidFill>
                <a:latin typeface="+mn-lt"/>
                <a:ea typeface="+mn-ea"/>
                <a:cs typeface="+mn-cs"/>
              </a:rPr>
              <a:t>empfiehlt für Sportveranstaltungen, an denen</a:t>
            </a:r>
          </a:p>
          <a:p>
            <a:r>
              <a:rPr lang="de-DE" sz="1200" b="0" i="0" u="none" strike="noStrike" kern="1200" baseline="0" dirty="0">
                <a:solidFill>
                  <a:schemeClr val="tx1"/>
                </a:solidFill>
                <a:latin typeface="+mn-lt"/>
                <a:ea typeface="+mn-ea"/>
                <a:cs typeface="+mn-cs"/>
              </a:rPr>
              <a:t>Kinder beteiligt sind, ab einem 1-Stunden-Ozonwert</a:t>
            </a:r>
          </a:p>
          <a:p>
            <a:r>
              <a:rPr lang="de-DE" sz="1200" b="0" i="0" u="none" strike="noStrike" kern="1200" baseline="0" dirty="0">
                <a:solidFill>
                  <a:schemeClr val="tx1"/>
                </a:solidFill>
                <a:latin typeface="+mn-lt"/>
                <a:ea typeface="+mn-ea"/>
                <a:cs typeface="+mn-cs"/>
              </a:rPr>
              <a:t>von 120 </a:t>
            </a:r>
            <a:r>
              <a:rPr lang="de-DE" sz="1200" b="0" i="0" u="none" strike="noStrike" kern="1200" baseline="0" dirty="0" err="1">
                <a:solidFill>
                  <a:schemeClr val="tx1"/>
                </a:solidFill>
                <a:latin typeface="+mn-lt"/>
                <a:ea typeface="+mn-ea"/>
                <a:cs typeface="+mn-cs"/>
              </a:rPr>
              <a:t>μg</a:t>
            </a:r>
            <a:r>
              <a:rPr lang="de-DE" sz="1200" b="0" i="0" u="none" strike="noStrike" kern="1200" baseline="0" dirty="0">
                <a:solidFill>
                  <a:schemeClr val="tx1"/>
                </a:solidFill>
                <a:latin typeface="+mn-lt"/>
                <a:ea typeface="+mn-ea"/>
                <a:cs typeface="+mn-cs"/>
              </a:rPr>
              <a:t>/m³ individuell entscheiden zu lassen, ob</a:t>
            </a:r>
          </a:p>
          <a:p>
            <a:r>
              <a:rPr lang="de-DE" sz="1200" b="0" i="0" u="none" strike="noStrike" kern="1200" baseline="0" dirty="0">
                <a:solidFill>
                  <a:schemeClr val="tx1"/>
                </a:solidFill>
                <a:latin typeface="+mn-lt"/>
                <a:ea typeface="+mn-ea"/>
                <a:cs typeface="+mn-cs"/>
              </a:rPr>
              <a:t>eine Teilnahme an der Veranstaltung gesundheitsgefährdend</a:t>
            </a:r>
          </a:p>
          <a:p>
            <a:r>
              <a:rPr lang="de-DE" sz="1200" b="0" i="0" u="none" strike="noStrike" kern="1200" baseline="0" dirty="0">
                <a:solidFill>
                  <a:schemeClr val="tx1"/>
                </a:solidFill>
                <a:latin typeface="+mn-lt"/>
                <a:ea typeface="+mn-ea"/>
                <a:cs typeface="+mn-cs"/>
              </a:rPr>
              <a:t>ist. Aktuelle Ozon- und Feinstaubwerte sind</a:t>
            </a:r>
          </a:p>
          <a:p>
            <a:r>
              <a:rPr lang="de-DE" sz="1200" b="0" i="0" u="none" strike="noStrike" kern="1200" baseline="0" dirty="0">
                <a:solidFill>
                  <a:schemeClr val="tx1"/>
                </a:solidFill>
                <a:latin typeface="+mn-lt"/>
                <a:ea typeface="+mn-ea"/>
                <a:cs typeface="+mn-cs"/>
              </a:rPr>
              <a:t>in der örtlichen Presse oder in der DWD „</a:t>
            </a:r>
            <a:r>
              <a:rPr lang="de-DE" sz="1200" b="0" i="0" u="none" strike="noStrike" kern="1200" baseline="0" dirty="0" err="1">
                <a:solidFill>
                  <a:schemeClr val="tx1"/>
                </a:solidFill>
                <a:latin typeface="+mn-lt"/>
                <a:ea typeface="+mn-ea"/>
                <a:cs typeface="+mn-cs"/>
              </a:rPr>
              <a:t>WarnWetter</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App“ zu finden.</a:t>
            </a:r>
          </a:p>
          <a:p>
            <a:r>
              <a:rPr lang="de-DE" sz="1200" b="1" i="0" u="none" strike="noStrike" kern="1200" baseline="0" dirty="0">
                <a:solidFill>
                  <a:schemeClr val="tx1"/>
                </a:solidFill>
                <a:latin typeface="+mn-lt"/>
                <a:ea typeface="+mn-ea"/>
                <a:cs typeface="+mn-cs"/>
              </a:rPr>
              <a:t>• Erhöhung der Trink- und Erholungspausen in Trainingsphasen.</a:t>
            </a:r>
          </a:p>
          <a:p>
            <a:r>
              <a:rPr lang="de-DE" sz="1200" b="0" i="0" u="none" strike="noStrike" kern="1200" baseline="0" dirty="0">
                <a:solidFill>
                  <a:schemeClr val="tx1"/>
                </a:solidFill>
                <a:latin typeface="+mn-lt"/>
                <a:ea typeface="+mn-ea"/>
                <a:cs typeface="+mn-cs"/>
              </a:rPr>
              <a:t>Am besten eignen sich mineralstoffhaltige</a:t>
            </a:r>
          </a:p>
          <a:p>
            <a:r>
              <a:rPr lang="de-DE" sz="1200" b="0" i="0" u="none" strike="noStrike" kern="1200" baseline="0" dirty="0">
                <a:solidFill>
                  <a:schemeClr val="tx1"/>
                </a:solidFill>
                <a:latin typeface="+mn-lt"/>
                <a:ea typeface="+mn-ea"/>
                <a:cs typeface="+mn-cs"/>
              </a:rPr>
              <a:t>Getränke wie hoch verdünnte Saftschorlen oder</a:t>
            </a:r>
          </a:p>
          <a:p>
            <a:r>
              <a:rPr lang="de-DE" sz="1200" b="0" i="0" u="none" strike="noStrike" kern="1200" baseline="0" dirty="0">
                <a:solidFill>
                  <a:schemeClr val="tx1"/>
                </a:solidFill>
                <a:latin typeface="+mn-lt"/>
                <a:ea typeface="+mn-ea"/>
                <a:cs typeface="+mn-cs"/>
              </a:rPr>
              <a:t>ungesüßte Tees.</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Kommunikation</a:t>
            </a:r>
          </a:p>
          <a:p>
            <a:r>
              <a:rPr lang="de-DE" sz="1200" b="0" i="0" u="none" strike="noStrike" kern="1200" baseline="0" dirty="0">
                <a:solidFill>
                  <a:schemeClr val="tx1"/>
                </a:solidFill>
                <a:latin typeface="+mn-lt"/>
                <a:ea typeface="+mn-ea"/>
                <a:cs typeface="+mn-cs"/>
              </a:rPr>
              <a:t>• Mitglieder - </a:t>
            </a:r>
            <a:r>
              <a:rPr lang="de-DE" sz="1200" b="0" i="0" u="none" strike="noStrike" kern="1200" baseline="0" dirty="0" err="1">
                <a:solidFill>
                  <a:schemeClr val="tx1"/>
                </a:solidFill>
                <a:latin typeface="+mn-lt"/>
                <a:ea typeface="+mn-ea"/>
                <a:cs typeface="+mn-cs"/>
              </a:rPr>
              <a:t>inbesondere</a:t>
            </a:r>
            <a:r>
              <a:rPr lang="de-DE" sz="1200" b="0" i="0" u="none" strike="noStrike" kern="1200" baseline="0" dirty="0">
                <a:solidFill>
                  <a:schemeClr val="tx1"/>
                </a:solidFill>
                <a:latin typeface="+mn-lt"/>
                <a:ea typeface="+mn-ea"/>
                <a:cs typeface="+mn-cs"/>
              </a:rPr>
              <a:t> Kinder und Ältere - durch das</a:t>
            </a:r>
          </a:p>
          <a:p>
            <a:r>
              <a:rPr lang="de-DE" sz="1200" b="0" i="0" u="none" strike="noStrike" kern="1200" baseline="0" dirty="0">
                <a:solidFill>
                  <a:schemeClr val="tx1"/>
                </a:solidFill>
                <a:latin typeface="+mn-lt"/>
                <a:ea typeface="+mn-ea"/>
                <a:cs typeface="+mn-cs"/>
              </a:rPr>
              <a:t>Aufstellen von </a:t>
            </a:r>
            <a:r>
              <a:rPr lang="de-DE" sz="1200" b="1" i="0" u="none" strike="noStrike" kern="1200" baseline="0" dirty="0">
                <a:solidFill>
                  <a:schemeClr val="tx1"/>
                </a:solidFill>
                <a:latin typeface="+mn-lt"/>
                <a:ea typeface="+mn-ea"/>
                <a:cs typeface="+mn-cs"/>
              </a:rPr>
              <a:t>Hinweisschildern daran erinnern, dass</a:t>
            </a:r>
          </a:p>
          <a:p>
            <a:r>
              <a:rPr lang="de-DE" sz="1200" b="1" i="0" u="none" strike="noStrike" kern="1200" baseline="0" dirty="0">
                <a:solidFill>
                  <a:schemeClr val="tx1"/>
                </a:solidFill>
                <a:latin typeface="+mn-lt"/>
                <a:ea typeface="+mn-ea"/>
                <a:cs typeface="+mn-cs"/>
              </a:rPr>
              <a:t>viel getrunken werden soll.</a:t>
            </a:r>
          </a:p>
          <a:p>
            <a:r>
              <a:rPr lang="de-DE" sz="1200" b="1" i="0" u="none" strike="noStrike" kern="1200" baseline="0" dirty="0">
                <a:solidFill>
                  <a:schemeClr val="tx1"/>
                </a:solidFill>
                <a:latin typeface="+mn-lt"/>
                <a:ea typeface="+mn-ea"/>
                <a:cs typeface="+mn-cs"/>
              </a:rPr>
              <a:t>• Mitglieder über Schutzkleidung und Kopfbedeckung</a:t>
            </a:r>
          </a:p>
          <a:p>
            <a:r>
              <a:rPr lang="de-DE" sz="1200" b="1" i="0" u="none" strike="noStrike" kern="1200" baseline="0" dirty="0">
                <a:solidFill>
                  <a:schemeClr val="tx1"/>
                </a:solidFill>
                <a:latin typeface="+mn-lt"/>
                <a:ea typeface="+mn-ea"/>
                <a:cs typeface="+mn-cs"/>
              </a:rPr>
              <a:t>informieren und ggf. bereithalten.</a:t>
            </a:r>
          </a:p>
          <a:p>
            <a:r>
              <a:rPr lang="de-DE" sz="1200" b="1" i="0" u="none" strike="noStrike" kern="1200" baseline="0" dirty="0">
                <a:solidFill>
                  <a:schemeClr val="tx1"/>
                </a:solidFill>
                <a:latin typeface="+mn-lt"/>
                <a:ea typeface="+mn-ea"/>
                <a:cs typeface="+mn-cs"/>
              </a:rPr>
              <a:t>• Tagesaktuelle Ozonwerte gut sichtbar im Verein veröffentlichen.</a:t>
            </a:r>
          </a:p>
          <a:p>
            <a:r>
              <a:rPr lang="de-DE" sz="1200" b="0" i="0" u="none" strike="noStrike" kern="1200" baseline="0" dirty="0">
                <a:solidFill>
                  <a:schemeClr val="tx1"/>
                </a:solidFill>
                <a:latin typeface="+mn-lt"/>
                <a:ea typeface="+mn-ea"/>
                <a:cs typeface="+mn-cs"/>
              </a:rPr>
              <a:t>Aktuelle Ozon- und Feinstaubwerte sind</a:t>
            </a:r>
          </a:p>
          <a:p>
            <a:r>
              <a:rPr lang="de-DE" sz="1200" b="0" i="0" u="none" strike="noStrike" kern="1200" baseline="0" dirty="0">
                <a:solidFill>
                  <a:schemeClr val="tx1"/>
                </a:solidFill>
                <a:latin typeface="+mn-lt"/>
                <a:ea typeface="+mn-ea"/>
                <a:cs typeface="+mn-cs"/>
              </a:rPr>
              <a:t>in der örtlichen Presse oder in der DWD „</a:t>
            </a:r>
            <a:r>
              <a:rPr lang="de-DE" sz="1200" b="0" i="0" u="none" strike="noStrike" kern="1200" baseline="0" dirty="0" err="1">
                <a:solidFill>
                  <a:schemeClr val="tx1"/>
                </a:solidFill>
                <a:latin typeface="+mn-lt"/>
                <a:ea typeface="+mn-ea"/>
                <a:cs typeface="+mn-cs"/>
              </a:rPr>
              <a:t>WarnWetter</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App“ zu finden.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 Frühzeitig aktuelle gesundheitliche und klimabedingte</a:t>
            </a:r>
          </a:p>
          <a:p>
            <a:r>
              <a:rPr lang="de-DE" sz="1200" b="1" i="0" u="none" strike="noStrike" kern="1200" baseline="0" dirty="0">
                <a:solidFill>
                  <a:schemeClr val="tx1"/>
                </a:solidFill>
                <a:latin typeface="+mn-lt"/>
                <a:ea typeface="+mn-ea"/>
                <a:cs typeface="+mn-cs"/>
              </a:rPr>
              <a:t>Risiken </a:t>
            </a:r>
            <a:r>
              <a:rPr lang="de-DE" sz="1200" b="0" i="0" u="none" strike="noStrike" kern="1200" baseline="0" dirty="0">
                <a:solidFill>
                  <a:schemeClr val="tx1"/>
                </a:solidFill>
                <a:latin typeface="+mn-lt"/>
                <a:ea typeface="+mn-ea"/>
                <a:cs typeface="+mn-cs"/>
              </a:rPr>
              <a:t>(z. B. Überschreiten der Ozon- und Temperaturwerte)</a:t>
            </a:r>
          </a:p>
          <a:p>
            <a:r>
              <a:rPr lang="de-DE" sz="1200" b="0" i="0" u="none" strike="noStrike" kern="1200" baseline="0" dirty="0">
                <a:solidFill>
                  <a:schemeClr val="tx1"/>
                </a:solidFill>
                <a:latin typeface="+mn-lt"/>
                <a:ea typeface="+mn-ea"/>
                <a:cs typeface="+mn-cs"/>
              </a:rPr>
              <a:t>und deren organisatorische Folgen (z. B.</a:t>
            </a:r>
          </a:p>
          <a:p>
            <a:r>
              <a:rPr lang="de-DE" sz="1200" b="0" i="0" u="none" strike="noStrike" kern="1200" baseline="0" dirty="0">
                <a:solidFill>
                  <a:schemeClr val="tx1"/>
                </a:solidFill>
                <a:latin typeface="+mn-lt"/>
                <a:ea typeface="+mn-ea"/>
                <a:cs typeface="+mn-cs"/>
              </a:rPr>
              <a:t>Trainingsverlegung oder Absage) </a:t>
            </a:r>
            <a:r>
              <a:rPr lang="de-DE" sz="1200" b="1" i="0" u="none" strike="noStrike" kern="1200" baseline="0" dirty="0">
                <a:solidFill>
                  <a:schemeClr val="tx1"/>
                </a:solidFill>
                <a:latin typeface="+mn-lt"/>
                <a:ea typeface="+mn-ea"/>
                <a:cs typeface="+mn-cs"/>
              </a:rPr>
              <a:t>über funktionierende</a:t>
            </a:r>
          </a:p>
          <a:p>
            <a:r>
              <a:rPr lang="de-DE" sz="1200" b="1" i="0" u="none" strike="noStrike" kern="1200" baseline="0" dirty="0">
                <a:solidFill>
                  <a:schemeClr val="tx1"/>
                </a:solidFill>
                <a:latin typeface="+mn-lt"/>
                <a:ea typeface="+mn-ea"/>
                <a:cs typeface="+mn-cs"/>
              </a:rPr>
              <a:t>Kommunikationsketten kommunizieren.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Geld &amp; Haftung</a:t>
            </a:r>
          </a:p>
          <a:p>
            <a:r>
              <a:rPr lang="de-DE" sz="1200" b="1" i="0" u="none" strike="noStrike" kern="1200" baseline="0" dirty="0">
                <a:solidFill>
                  <a:schemeClr val="tx1"/>
                </a:solidFill>
                <a:latin typeface="+mn-lt"/>
                <a:ea typeface="+mn-ea"/>
                <a:cs typeface="+mn-cs"/>
              </a:rPr>
              <a:t>• Anschaffung eines Defibrillators, </a:t>
            </a:r>
            <a:r>
              <a:rPr lang="de-DE" sz="1200" b="0" i="0" u="none" strike="noStrike" kern="1200" baseline="0" dirty="0">
                <a:solidFill>
                  <a:schemeClr val="tx1"/>
                </a:solidFill>
                <a:latin typeface="+mn-lt"/>
                <a:ea typeface="+mn-ea"/>
                <a:cs typeface="+mn-cs"/>
              </a:rPr>
              <a:t>da durch die Hitze ein</a:t>
            </a:r>
          </a:p>
          <a:p>
            <a:r>
              <a:rPr lang="de-DE" sz="1200" b="0" i="0" u="none" strike="noStrike" kern="1200" baseline="0" dirty="0">
                <a:solidFill>
                  <a:schemeClr val="tx1"/>
                </a:solidFill>
                <a:latin typeface="+mn-lt"/>
                <a:ea typeface="+mn-ea"/>
                <a:cs typeface="+mn-cs"/>
              </a:rPr>
              <a:t>erhöhtes Risiko für Herz-Kreislaufversagen besteht.</a:t>
            </a:r>
          </a:p>
          <a:p>
            <a:r>
              <a:rPr lang="de-DE" sz="1200" b="1" i="0" u="none" strike="noStrike" kern="1200" baseline="0" dirty="0">
                <a:solidFill>
                  <a:schemeClr val="tx1"/>
                </a:solidFill>
                <a:latin typeface="+mn-lt"/>
                <a:ea typeface="+mn-ea"/>
                <a:cs typeface="+mn-cs"/>
              </a:rPr>
              <a:t>• Aus-/Fortbildung der hinsichtlich der klimabedingten</a:t>
            </a:r>
          </a:p>
          <a:p>
            <a:r>
              <a:rPr lang="de-DE" sz="1200" b="1" i="0" u="none" strike="noStrike" kern="1200" baseline="0" dirty="0">
                <a:solidFill>
                  <a:schemeClr val="tx1"/>
                </a:solidFill>
                <a:latin typeface="+mn-lt"/>
                <a:ea typeface="+mn-ea"/>
                <a:cs typeface="+mn-cs"/>
              </a:rPr>
              <a:t>Gesundheitsgefahren</a:t>
            </a:r>
            <a:r>
              <a:rPr lang="de-DE" sz="1200" b="0" i="0" u="none" strike="noStrike" kern="1200" baseline="0" dirty="0">
                <a:solidFill>
                  <a:schemeClr val="tx1"/>
                </a:solidFill>
                <a:latin typeface="+mn-lt"/>
                <a:ea typeface="+mn-ea"/>
                <a:cs typeface="+mn-cs"/>
              </a:rPr>
              <a:t>, des Erkennens erster Anzeichen</a:t>
            </a:r>
          </a:p>
          <a:p>
            <a:r>
              <a:rPr lang="de-DE" sz="1200" b="0" i="0" u="none" strike="noStrike" kern="1200" baseline="0" dirty="0">
                <a:solidFill>
                  <a:schemeClr val="tx1"/>
                </a:solidFill>
                <a:latin typeface="+mn-lt"/>
                <a:ea typeface="+mn-ea"/>
                <a:cs typeface="+mn-cs"/>
              </a:rPr>
              <a:t>von Erschöpfung und Erste-Hilfe-Maßnahmen. Allererste</a:t>
            </a:r>
          </a:p>
          <a:p>
            <a:r>
              <a:rPr lang="de-DE" sz="1200" b="0" i="0" u="none" strike="noStrike" kern="1200" baseline="0" dirty="0">
                <a:solidFill>
                  <a:schemeClr val="tx1"/>
                </a:solidFill>
                <a:latin typeface="+mn-lt"/>
                <a:ea typeface="+mn-ea"/>
                <a:cs typeface="+mn-cs"/>
              </a:rPr>
              <a:t>Hilfe: Schatten, trinken, kühlen, Arzt holen.</a:t>
            </a:r>
          </a:p>
          <a:p>
            <a:r>
              <a:rPr lang="de-DE" sz="1200" b="1" i="0" u="none" strike="noStrike" kern="1200" baseline="0" dirty="0">
                <a:solidFill>
                  <a:schemeClr val="tx1"/>
                </a:solidFill>
                <a:latin typeface="+mn-lt"/>
                <a:ea typeface="+mn-ea"/>
                <a:cs typeface="+mn-cs"/>
              </a:rPr>
              <a:t>• Klären, ob es in der Kommune Vorgaben gibt, unter</a:t>
            </a:r>
          </a:p>
          <a:p>
            <a:r>
              <a:rPr lang="de-DE" sz="1200" b="1" i="0" u="none" strike="noStrike" kern="1200" baseline="0" dirty="0">
                <a:solidFill>
                  <a:schemeClr val="tx1"/>
                </a:solidFill>
                <a:latin typeface="+mn-lt"/>
                <a:ea typeface="+mn-ea"/>
                <a:cs typeface="+mn-cs"/>
              </a:rPr>
              <a:t>welchen Bedingungen der Verein bei Wasserknappheit</a:t>
            </a:r>
          </a:p>
          <a:p>
            <a:r>
              <a:rPr lang="de-DE" sz="1200" b="1" i="0" u="none" strike="noStrike" kern="1200" baseline="0" dirty="0">
                <a:solidFill>
                  <a:schemeClr val="tx1"/>
                </a:solidFill>
                <a:latin typeface="+mn-lt"/>
                <a:ea typeface="+mn-ea"/>
                <a:cs typeface="+mn-cs"/>
              </a:rPr>
              <a:t>die Sportanlage bewässern darf.</a:t>
            </a:r>
            <a:endParaRPr lang="de-DE" b="1"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15</a:t>
            </a:fld>
            <a:endParaRPr lang="de-DE"/>
          </a:p>
        </p:txBody>
      </p:sp>
    </p:spTree>
    <p:extLst>
      <p:ext uri="{BB962C8B-B14F-4D97-AF65-F5344CB8AC3E}">
        <p14:creationId xmlns:p14="http://schemas.microsoft.com/office/powerpoint/2010/main" val="2269400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Extremwetterereignisse wie </a:t>
            </a:r>
            <a:r>
              <a:rPr lang="de-DE" sz="1200" kern="1200" dirty="0" err="1">
                <a:solidFill>
                  <a:schemeClr val="tx1"/>
                </a:solidFill>
                <a:effectLst/>
                <a:latin typeface="+mn-lt"/>
                <a:ea typeface="+mn-ea"/>
                <a:cs typeface="+mn-cs"/>
              </a:rPr>
              <a:t>Stürme</a:t>
            </a:r>
            <a:r>
              <a:rPr lang="de-DE" sz="1200" kern="1200" dirty="0">
                <a:solidFill>
                  <a:schemeClr val="tx1"/>
                </a:solidFill>
                <a:effectLst/>
                <a:latin typeface="+mn-lt"/>
                <a:ea typeface="+mn-ea"/>
                <a:cs typeface="+mn-cs"/>
              </a:rPr>
              <a:t>, Starkregen, Hochwasser,</a:t>
            </a:r>
          </a:p>
          <a:p>
            <a:r>
              <a:rPr lang="de-DE" sz="1200" kern="1200" dirty="0">
                <a:solidFill>
                  <a:schemeClr val="tx1"/>
                </a:solidFill>
                <a:effectLst/>
                <a:latin typeface="+mn-lt"/>
                <a:ea typeface="+mn-ea"/>
                <a:cs typeface="+mn-cs"/>
              </a:rPr>
              <a:t>Sturmfluten und Hagel treten in Deutschland</a:t>
            </a:r>
          </a:p>
          <a:p>
            <a:r>
              <a:rPr lang="de-DE" sz="1200" kern="1200" dirty="0">
                <a:solidFill>
                  <a:schemeClr val="tx1"/>
                </a:solidFill>
                <a:effectLst/>
                <a:latin typeface="+mn-lt"/>
                <a:ea typeface="+mn-ea"/>
                <a:cs typeface="+mn-cs"/>
              </a:rPr>
              <a:t>häufiger auf und werden immer weniger kalkulierbar.</a:t>
            </a:r>
          </a:p>
          <a:p>
            <a:r>
              <a:rPr lang="de-DE" sz="1200" kern="1200" dirty="0">
                <a:solidFill>
                  <a:schemeClr val="tx1"/>
                </a:solidFill>
                <a:effectLst/>
                <a:latin typeface="+mn-lt"/>
                <a:ea typeface="+mn-ea"/>
                <a:cs typeface="+mn-cs"/>
              </a:rPr>
              <a:t>Diese bewirken oft Lebensgefahr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viele Menschen</a:t>
            </a:r>
          </a:p>
          <a:p>
            <a:r>
              <a:rPr lang="de-DE" sz="1200" kern="1200" dirty="0">
                <a:solidFill>
                  <a:schemeClr val="tx1"/>
                </a:solidFill>
                <a:effectLst/>
                <a:latin typeface="+mn-lt"/>
                <a:ea typeface="+mn-ea"/>
                <a:cs typeface="+mn-cs"/>
              </a:rPr>
              <a:t>und Sachschäden in Millionenhöhe.</a:t>
            </a:r>
          </a:p>
          <a:p>
            <a:r>
              <a:rPr lang="de-DE" sz="1200" kern="1200" dirty="0">
                <a:solidFill>
                  <a:schemeClr val="tx1"/>
                </a:solidFill>
                <a:effectLst/>
                <a:latin typeface="+mn-lt"/>
                <a:ea typeface="+mn-ea"/>
                <a:cs typeface="+mn-cs"/>
              </a:rPr>
              <a:t>Die Versicherungsgesellschaften verzeichnen einen extremen</a:t>
            </a:r>
          </a:p>
          <a:p>
            <a:r>
              <a:rPr lang="de-DE" sz="1200" kern="1200" dirty="0">
                <a:solidFill>
                  <a:schemeClr val="tx1"/>
                </a:solidFill>
                <a:effectLst/>
                <a:latin typeface="+mn-lt"/>
                <a:ea typeface="+mn-ea"/>
                <a:cs typeface="+mn-cs"/>
              </a:rPr>
              <a:t>Anstieg der Versicherungsleistungen aufgrund</a:t>
            </a:r>
          </a:p>
          <a:p>
            <a:r>
              <a:rPr lang="de-DE" sz="1200" kern="1200" dirty="0">
                <a:solidFill>
                  <a:schemeClr val="tx1"/>
                </a:solidFill>
                <a:effectLst/>
                <a:latin typeface="+mn-lt"/>
                <a:ea typeface="+mn-ea"/>
                <a:cs typeface="+mn-cs"/>
              </a:rPr>
              <a:t>von Schadensmeldungen im Kontext von tropischen</a:t>
            </a:r>
          </a:p>
          <a:p>
            <a:r>
              <a:rPr lang="de-DE" sz="1200" kern="1200" dirty="0">
                <a:solidFill>
                  <a:schemeClr val="tx1"/>
                </a:solidFill>
                <a:effectLst/>
                <a:latin typeface="+mn-lt"/>
                <a:ea typeface="+mn-ea"/>
                <a:cs typeface="+mn-cs"/>
              </a:rPr>
              <a:t>und außertropischen </a:t>
            </a:r>
            <a:r>
              <a:rPr lang="de-DE" sz="1200" kern="1200" dirty="0" err="1">
                <a:solidFill>
                  <a:schemeClr val="tx1"/>
                </a:solidFill>
                <a:effectLst/>
                <a:latin typeface="+mn-lt"/>
                <a:ea typeface="+mn-ea"/>
                <a:cs typeface="+mn-cs"/>
              </a:rPr>
              <a:t>Stürmen</a:t>
            </a:r>
            <a:r>
              <a:rPr lang="de-DE" sz="1200" kern="1200" dirty="0">
                <a:solidFill>
                  <a:schemeClr val="tx1"/>
                </a:solidFill>
                <a:effectLst/>
                <a:latin typeface="+mn-lt"/>
                <a:ea typeface="+mn-ea"/>
                <a:cs typeface="+mn-cs"/>
              </a:rPr>
              <a:t>, Überschwemmungen</a:t>
            </a:r>
          </a:p>
          <a:p>
            <a:r>
              <a:rPr lang="de-DE" sz="1200" kern="1200" dirty="0">
                <a:solidFill>
                  <a:schemeClr val="tx1"/>
                </a:solidFill>
                <a:effectLst/>
                <a:latin typeface="+mn-lt"/>
                <a:ea typeface="+mn-ea"/>
                <a:cs typeface="+mn-cs"/>
              </a:rPr>
              <a:t>und Sturzfluten. Der größte ökonomische Schaden</a:t>
            </a:r>
          </a:p>
          <a:p>
            <a:r>
              <a:rPr lang="de-DE" sz="1200" kern="1200" dirty="0">
                <a:solidFill>
                  <a:schemeClr val="tx1"/>
                </a:solidFill>
                <a:effectLst/>
                <a:latin typeface="+mn-lt"/>
                <a:ea typeface="+mn-ea"/>
                <a:cs typeface="+mn-cs"/>
              </a:rPr>
              <a:t>entsteht laut Studien nicht durch direkte Folgen von</a:t>
            </a:r>
          </a:p>
          <a:p>
            <a:r>
              <a:rPr lang="de-DE" sz="1200" kern="1200" dirty="0">
                <a:solidFill>
                  <a:schemeClr val="tx1"/>
                </a:solidFill>
                <a:effectLst/>
                <a:latin typeface="+mn-lt"/>
                <a:ea typeface="+mn-ea"/>
                <a:cs typeface="+mn-cs"/>
              </a:rPr>
              <a:t>Hitze, sondern durch Überschwemmungen und </a:t>
            </a:r>
            <a:r>
              <a:rPr lang="de-DE" sz="1200" kern="1200" dirty="0" err="1">
                <a:solidFill>
                  <a:schemeClr val="tx1"/>
                </a:solidFill>
                <a:effectLst/>
                <a:latin typeface="+mn-lt"/>
                <a:ea typeface="+mn-ea"/>
                <a:cs typeface="+mn-cs"/>
              </a:rPr>
              <a:t>Stürme</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Gerade in trockenen Sommern kann der Boden Wassermassen</a:t>
            </a:r>
          </a:p>
          <a:p>
            <a:r>
              <a:rPr lang="de-DE" sz="1200" kern="1200" dirty="0">
                <a:solidFill>
                  <a:schemeClr val="tx1"/>
                </a:solidFill>
                <a:effectLst/>
                <a:latin typeface="+mn-lt"/>
                <a:ea typeface="+mn-ea"/>
                <a:cs typeface="+mn-cs"/>
              </a:rPr>
              <a:t>nicht aufnehmen. Dadurch entstehen zum Teil</a:t>
            </a:r>
          </a:p>
          <a:p>
            <a:r>
              <a:rPr lang="de-DE" sz="1200" kern="1200" dirty="0">
                <a:solidFill>
                  <a:schemeClr val="tx1"/>
                </a:solidFill>
                <a:effectLst/>
                <a:latin typeface="+mn-lt"/>
                <a:ea typeface="+mn-ea"/>
                <a:cs typeface="+mn-cs"/>
              </a:rPr>
              <a:t>reißende </a:t>
            </a:r>
            <a:r>
              <a:rPr lang="de-DE" sz="1200" kern="1200" dirty="0" err="1">
                <a:solidFill>
                  <a:schemeClr val="tx1"/>
                </a:solidFill>
                <a:effectLst/>
                <a:latin typeface="+mn-lt"/>
                <a:ea typeface="+mn-ea"/>
                <a:cs typeface="+mn-cs"/>
              </a:rPr>
              <a:t>Flüsse</a:t>
            </a:r>
            <a:r>
              <a:rPr lang="de-DE" sz="1200" kern="1200" dirty="0">
                <a:solidFill>
                  <a:schemeClr val="tx1"/>
                </a:solidFill>
                <a:effectLst/>
                <a:latin typeface="+mn-lt"/>
                <a:ea typeface="+mn-ea"/>
                <a:cs typeface="+mn-cs"/>
              </a:rPr>
              <a:t>, da die Wassermenge lediglich abtransportiert</a:t>
            </a:r>
          </a:p>
          <a:p>
            <a:r>
              <a:rPr lang="de-DE" sz="1200" kern="1200" dirty="0">
                <a:solidFill>
                  <a:schemeClr val="tx1"/>
                </a:solidFill>
                <a:effectLst/>
                <a:latin typeface="+mn-lt"/>
                <a:ea typeface="+mn-ea"/>
                <a:cs typeface="+mn-cs"/>
              </a:rPr>
              <a:t>wird und nicht versickert.</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Besonders betroffen sind Sportvereine in der Nähe von</a:t>
            </a:r>
          </a:p>
          <a:p>
            <a:r>
              <a:rPr lang="de-DE" sz="1200" kern="1200" dirty="0">
                <a:solidFill>
                  <a:schemeClr val="tx1"/>
                </a:solidFill>
                <a:effectLst/>
                <a:latin typeface="+mn-lt"/>
                <a:ea typeface="+mn-ea"/>
                <a:cs typeface="+mn-cs"/>
              </a:rPr>
              <a:t>Gewässern. Das Elbehochwasser von 2002 hat die Anlagen</a:t>
            </a:r>
          </a:p>
          <a:p>
            <a:r>
              <a:rPr lang="de-DE" sz="1200" kern="1200" dirty="0">
                <a:solidFill>
                  <a:schemeClr val="tx1"/>
                </a:solidFill>
                <a:effectLst/>
                <a:latin typeface="+mn-lt"/>
                <a:ea typeface="+mn-ea"/>
                <a:cs typeface="+mn-cs"/>
              </a:rPr>
              <a:t>von einigen Sportvereinen zerstört. Und gerade als</a:t>
            </a:r>
          </a:p>
          <a:p>
            <a:r>
              <a:rPr lang="de-DE" sz="1200" kern="1200" dirty="0">
                <a:solidFill>
                  <a:schemeClr val="tx1"/>
                </a:solidFill>
                <a:effectLst/>
                <a:latin typeface="+mn-lt"/>
                <a:ea typeface="+mn-ea"/>
                <a:cs typeface="+mn-cs"/>
              </a:rPr>
              <a:t>mit Hilfe von Sonderprogrammen alle Schäden behoben</a:t>
            </a:r>
          </a:p>
          <a:p>
            <a:r>
              <a:rPr lang="de-DE" sz="1200" kern="1200" dirty="0">
                <a:solidFill>
                  <a:schemeClr val="tx1"/>
                </a:solidFill>
                <a:effectLst/>
                <a:latin typeface="+mn-lt"/>
                <a:ea typeface="+mn-ea"/>
                <a:cs typeface="+mn-cs"/>
              </a:rPr>
              <a:t>waren, kam im Jahr 2013 das nächste Hochwasser, das</a:t>
            </a:r>
          </a:p>
          <a:p>
            <a:r>
              <a:rPr lang="de-DE" sz="1200" kern="1200" dirty="0">
                <a:solidFill>
                  <a:schemeClr val="tx1"/>
                </a:solidFill>
                <a:effectLst/>
                <a:latin typeface="+mn-lt"/>
                <a:ea typeface="+mn-ea"/>
                <a:cs typeface="+mn-cs"/>
              </a:rPr>
              <a:t>viele Sportvereine in ihrer Existenz bedrohte.</a:t>
            </a:r>
          </a:p>
          <a:p>
            <a:r>
              <a:rPr lang="de-DE" sz="1200" kern="1200" dirty="0" err="1">
                <a:solidFill>
                  <a:schemeClr val="tx1"/>
                </a:solidFill>
                <a:effectLst/>
                <a:latin typeface="+mn-lt"/>
                <a:ea typeface="+mn-ea"/>
                <a:cs typeface="+mn-cs"/>
              </a:rPr>
              <a:t>Stürme</a:t>
            </a:r>
            <a:r>
              <a:rPr lang="de-DE" sz="1200" kern="1200" dirty="0">
                <a:solidFill>
                  <a:schemeClr val="tx1"/>
                </a:solidFill>
                <a:effectLst/>
                <a:latin typeface="+mn-lt"/>
                <a:ea typeface="+mn-ea"/>
                <a:cs typeface="+mn-cs"/>
              </a:rPr>
              <a:t> decken bei steigender Frequenz </a:t>
            </a:r>
            <a:r>
              <a:rPr lang="de-DE" sz="1200" kern="1200" dirty="0" err="1">
                <a:solidFill>
                  <a:schemeClr val="tx1"/>
                </a:solidFill>
                <a:effectLst/>
                <a:latin typeface="+mn-lt"/>
                <a:ea typeface="+mn-ea"/>
                <a:cs typeface="+mn-cs"/>
              </a:rPr>
              <a:t>zukünftig</a:t>
            </a:r>
            <a:r>
              <a:rPr lang="de-DE" sz="1200" kern="1200" dirty="0">
                <a:solidFill>
                  <a:schemeClr val="tx1"/>
                </a:solidFill>
                <a:effectLst/>
                <a:latin typeface="+mn-lt"/>
                <a:ea typeface="+mn-ea"/>
                <a:cs typeface="+mn-cs"/>
              </a:rPr>
              <a:t> auch</a:t>
            </a:r>
          </a:p>
          <a:p>
            <a:r>
              <a:rPr lang="de-DE" sz="1200" kern="1200" dirty="0">
                <a:solidFill>
                  <a:schemeClr val="tx1"/>
                </a:solidFill>
                <a:effectLst/>
                <a:latin typeface="+mn-lt"/>
                <a:ea typeface="+mn-ea"/>
                <a:cs typeface="+mn-cs"/>
              </a:rPr>
              <a:t>mehr Dächer von Sportstätten ab, hinterlassen </a:t>
            </a:r>
            <a:r>
              <a:rPr lang="de-DE" sz="1200" kern="1200" dirty="0" err="1">
                <a:solidFill>
                  <a:schemeClr val="tx1"/>
                </a:solidFill>
                <a:effectLst/>
                <a:latin typeface="+mn-lt"/>
                <a:ea typeface="+mn-ea"/>
                <a:cs typeface="+mn-cs"/>
              </a:rPr>
              <a:t>Verwüstung</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oder Hagelschäden an Sportgeräten. Vereinsmitglieder</a:t>
            </a:r>
          </a:p>
          <a:p>
            <a:r>
              <a:rPr lang="de-DE" sz="1200" kern="1200" dirty="0">
                <a:solidFill>
                  <a:schemeClr val="tx1"/>
                </a:solidFill>
                <a:effectLst/>
                <a:latin typeface="+mn-lt"/>
                <a:ea typeface="+mn-ea"/>
                <a:cs typeface="+mn-cs"/>
              </a:rPr>
              <a:t>sind vermehrt durch Gewitter und umknickende</a:t>
            </a:r>
          </a:p>
          <a:p>
            <a:r>
              <a:rPr lang="de-DE" sz="1200" kern="1200" dirty="0">
                <a:solidFill>
                  <a:schemeClr val="tx1"/>
                </a:solidFill>
                <a:effectLst/>
                <a:latin typeface="+mn-lt"/>
                <a:ea typeface="+mn-ea"/>
                <a:cs typeface="+mn-cs"/>
              </a:rPr>
              <a:t>Äste oder Bäume gefährdet. Ist Ihr Verein wetterfest</a:t>
            </a:r>
          </a:p>
          <a:p>
            <a:r>
              <a:rPr lang="de-DE" sz="1200" kern="1200" dirty="0">
                <a:solidFill>
                  <a:schemeClr val="tx1"/>
                </a:solidFill>
                <a:effectLst/>
                <a:latin typeface="+mn-lt"/>
                <a:ea typeface="+mn-ea"/>
                <a:cs typeface="+mn-cs"/>
              </a:rPr>
              <a:t>und ausreichend gegen mögliche Schäden versichert?</a:t>
            </a:r>
          </a:p>
          <a:p>
            <a:endParaRPr lang="de-DE" sz="1200" kern="1200" dirty="0">
              <a:solidFill>
                <a:schemeClr val="tx1"/>
              </a:solidFill>
              <a:effectLst/>
              <a:latin typeface="+mn-lt"/>
              <a:ea typeface="+mn-ea"/>
              <a:cs typeface="+mn-cs"/>
            </a:endParaRP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16</a:t>
            </a:fld>
            <a:endParaRPr lang="de-DE"/>
          </a:p>
        </p:txBody>
      </p:sp>
    </p:spTree>
    <p:extLst>
      <p:ext uri="{BB962C8B-B14F-4D97-AF65-F5344CB8AC3E}">
        <p14:creationId xmlns:p14="http://schemas.microsoft.com/office/powerpoint/2010/main" val="2548576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17</a:t>
            </a:fld>
            <a:endParaRPr lang="de-DE"/>
          </a:p>
        </p:txBody>
      </p:sp>
    </p:spTree>
    <p:extLst>
      <p:ext uri="{BB962C8B-B14F-4D97-AF65-F5344CB8AC3E}">
        <p14:creationId xmlns:p14="http://schemas.microsoft.com/office/powerpoint/2010/main" val="3338391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Die Versicherungsgesellschaften verzeichnen einen extremen</a:t>
            </a:r>
          </a:p>
          <a:p>
            <a:r>
              <a:rPr lang="de-DE" sz="1200" b="1" i="0" u="none" strike="noStrike" kern="1200" baseline="0" dirty="0">
                <a:solidFill>
                  <a:schemeClr val="tx1"/>
                </a:solidFill>
                <a:latin typeface="+mn-lt"/>
                <a:ea typeface="+mn-ea"/>
                <a:cs typeface="+mn-cs"/>
              </a:rPr>
              <a:t>Anstieg der Versicherungsleistungen </a:t>
            </a:r>
            <a:r>
              <a:rPr lang="de-DE" sz="1200" b="0" i="0" u="none" strike="noStrike" kern="1200" baseline="0" dirty="0">
                <a:solidFill>
                  <a:schemeClr val="tx1"/>
                </a:solidFill>
                <a:latin typeface="+mn-lt"/>
                <a:ea typeface="+mn-ea"/>
                <a:cs typeface="+mn-cs"/>
              </a:rPr>
              <a:t>aufgrund</a:t>
            </a:r>
          </a:p>
          <a:p>
            <a:r>
              <a:rPr lang="de-DE" sz="1200" b="0" i="0" u="none" strike="noStrike" kern="1200" baseline="0" dirty="0">
                <a:solidFill>
                  <a:schemeClr val="tx1"/>
                </a:solidFill>
                <a:latin typeface="+mn-lt"/>
                <a:ea typeface="+mn-ea"/>
                <a:cs typeface="+mn-cs"/>
              </a:rPr>
              <a:t>von Schadensmeldungen im Kontext von tropischen</a:t>
            </a:r>
          </a:p>
          <a:p>
            <a:r>
              <a:rPr lang="de-DE" sz="1200" b="0" i="0" u="none" strike="noStrike" kern="1200" baseline="0" dirty="0">
                <a:solidFill>
                  <a:schemeClr val="tx1"/>
                </a:solidFill>
                <a:latin typeface="+mn-lt"/>
                <a:ea typeface="+mn-ea"/>
                <a:cs typeface="+mn-cs"/>
              </a:rPr>
              <a:t>und außertropischen Stürmen, Überschwemmungen</a:t>
            </a:r>
          </a:p>
          <a:p>
            <a:r>
              <a:rPr lang="de-DE" sz="1200" b="0" i="0" u="none" strike="noStrike" kern="1200" baseline="0" dirty="0">
                <a:solidFill>
                  <a:schemeClr val="tx1"/>
                </a:solidFill>
                <a:latin typeface="+mn-lt"/>
                <a:ea typeface="+mn-ea"/>
                <a:cs typeface="+mn-cs"/>
              </a:rPr>
              <a:t>und Sturzfluten. </a:t>
            </a:r>
            <a:r>
              <a:rPr lang="de-DE" sz="1200" b="1" i="0" u="none" strike="noStrike" kern="1200" baseline="0" dirty="0">
                <a:solidFill>
                  <a:schemeClr val="tx1"/>
                </a:solidFill>
                <a:latin typeface="+mn-lt"/>
                <a:ea typeface="+mn-ea"/>
                <a:cs typeface="+mn-cs"/>
              </a:rPr>
              <a:t>Der größte ökonomische Schaden</a:t>
            </a:r>
          </a:p>
          <a:p>
            <a:r>
              <a:rPr lang="de-DE" sz="1200" b="1" i="0" u="none" strike="noStrike" kern="1200" baseline="0" dirty="0">
                <a:solidFill>
                  <a:schemeClr val="tx1"/>
                </a:solidFill>
                <a:latin typeface="+mn-lt"/>
                <a:ea typeface="+mn-ea"/>
                <a:cs typeface="+mn-cs"/>
              </a:rPr>
              <a:t>entsteht laut Studien nicht durch direkte Folgen von</a:t>
            </a:r>
          </a:p>
          <a:p>
            <a:r>
              <a:rPr lang="de-DE" sz="1200" b="1" i="0" u="none" strike="noStrike" kern="1200" baseline="0" dirty="0">
                <a:solidFill>
                  <a:schemeClr val="tx1"/>
                </a:solidFill>
                <a:latin typeface="+mn-lt"/>
                <a:ea typeface="+mn-ea"/>
                <a:cs typeface="+mn-cs"/>
              </a:rPr>
              <a:t>Hitze, sondern durch Überschwemmungen und Stürme.</a:t>
            </a:r>
          </a:p>
          <a:p>
            <a:r>
              <a:rPr lang="de-DE" sz="1200" b="0" i="0" u="none" strike="noStrike" kern="1200" baseline="0" dirty="0">
                <a:solidFill>
                  <a:schemeClr val="tx1"/>
                </a:solidFill>
                <a:latin typeface="+mn-lt"/>
                <a:ea typeface="+mn-ea"/>
                <a:cs typeface="+mn-cs"/>
              </a:rPr>
              <a:t>Gerade in trockenen Sommern kann der Boden Wassermassen</a:t>
            </a:r>
          </a:p>
          <a:p>
            <a:r>
              <a:rPr lang="de-DE" sz="1200" b="0" i="0" u="none" strike="noStrike" kern="1200" baseline="0" dirty="0">
                <a:solidFill>
                  <a:schemeClr val="tx1"/>
                </a:solidFill>
                <a:latin typeface="+mn-lt"/>
                <a:ea typeface="+mn-ea"/>
                <a:cs typeface="+mn-cs"/>
              </a:rPr>
              <a:t>nicht aufnehmen. Dadurch entstehen zum Teil</a:t>
            </a:r>
          </a:p>
          <a:p>
            <a:r>
              <a:rPr lang="de-DE" sz="1200" b="0" i="0" u="none" strike="noStrike" kern="1200" baseline="0" dirty="0">
                <a:solidFill>
                  <a:schemeClr val="tx1"/>
                </a:solidFill>
                <a:latin typeface="+mn-lt"/>
                <a:ea typeface="+mn-ea"/>
                <a:cs typeface="+mn-cs"/>
              </a:rPr>
              <a:t>reißende Flüsse, da die Wassermenge lediglich abtransportiert</a:t>
            </a:r>
          </a:p>
          <a:p>
            <a:r>
              <a:rPr lang="de-DE" sz="1200" b="0" i="0" u="none" strike="noStrike" kern="1200" baseline="0" dirty="0">
                <a:solidFill>
                  <a:schemeClr val="tx1"/>
                </a:solidFill>
                <a:latin typeface="+mn-lt"/>
                <a:ea typeface="+mn-ea"/>
                <a:cs typeface="+mn-cs"/>
              </a:rPr>
              <a:t>wird und nicht versickert. Informieren Sie sich daher gut über den genauen Umfang der Sportversicherung Ihres Vereins und wenden Sie sich gerne an Ihren Landessportbund bei Fragen.</a:t>
            </a:r>
          </a:p>
          <a:p>
            <a:endParaRPr lang="de-DE" sz="1200" b="0" i="0" u="none" strike="noStrike" kern="1200" baseline="0" dirty="0">
              <a:solidFill>
                <a:schemeClr val="tx1"/>
              </a:solidFill>
              <a:latin typeface="+mn-lt"/>
              <a:ea typeface="+mn-ea"/>
              <a:cs typeface="+mn-cs"/>
            </a:endParaRP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18</a:t>
            </a:fld>
            <a:endParaRPr lang="de-DE"/>
          </a:p>
        </p:txBody>
      </p:sp>
    </p:spTree>
    <p:extLst>
      <p:ext uri="{BB962C8B-B14F-4D97-AF65-F5344CB8AC3E}">
        <p14:creationId xmlns:p14="http://schemas.microsoft.com/office/powerpoint/2010/main" val="129517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Hier sehen Sie einige Vorschläge zu Maßnahmen, die ein Sportverein ergreifen kann. Weitere Tipps finden Sie in der Checkliste.</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Sportstätten &amp; Geräte</a:t>
            </a:r>
          </a:p>
          <a:p>
            <a:r>
              <a:rPr lang="de-DE" sz="1200" b="1" i="0" u="none" strike="noStrike" kern="1200" baseline="0" dirty="0">
                <a:solidFill>
                  <a:schemeClr val="tx1"/>
                </a:solidFill>
                <a:latin typeface="+mn-lt"/>
                <a:ea typeface="+mn-ea"/>
                <a:cs typeface="+mn-cs"/>
              </a:rPr>
              <a:t>• Entsiegelung von Flächen auf dem Sportgelände </a:t>
            </a:r>
            <a:r>
              <a:rPr lang="de-DE" sz="1200" b="0" i="0" u="none" strike="noStrike" kern="1200" baseline="0" dirty="0">
                <a:solidFill>
                  <a:schemeClr val="tx1"/>
                </a:solidFill>
                <a:latin typeface="+mn-lt"/>
                <a:ea typeface="+mn-ea"/>
                <a:cs typeface="+mn-cs"/>
              </a:rPr>
              <a:t>und</a:t>
            </a:r>
          </a:p>
          <a:p>
            <a:r>
              <a:rPr lang="de-DE" sz="1200" b="0" i="0" u="none" strike="noStrike" kern="1200" baseline="0" dirty="0">
                <a:solidFill>
                  <a:schemeClr val="tx1"/>
                </a:solidFill>
                <a:latin typeface="+mn-lt"/>
                <a:ea typeface="+mn-ea"/>
                <a:cs typeface="+mn-cs"/>
              </a:rPr>
              <a:t>Verwendung von wassergebundenen Oberflächen wie</a:t>
            </a:r>
          </a:p>
          <a:p>
            <a:r>
              <a:rPr lang="de-DE" sz="1200" b="0" i="0" u="none" strike="noStrike" kern="1200" baseline="0" dirty="0">
                <a:solidFill>
                  <a:schemeClr val="tx1"/>
                </a:solidFill>
                <a:latin typeface="+mn-lt"/>
                <a:ea typeface="+mn-ea"/>
                <a:cs typeface="+mn-cs"/>
              </a:rPr>
              <a:t>Schotterrasen, Kies, Splitt und Porenpflaster anstatt</a:t>
            </a:r>
          </a:p>
          <a:p>
            <a:r>
              <a:rPr lang="de-DE" sz="1200" b="0" i="0" u="none" strike="noStrike" kern="1200" baseline="0" dirty="0">
                <a:solidFill>
                  <a:schemeClr val="tx1"/>
                </a:solidFill>
                <a:latin typeface="+mn-lt"/>
                <a:ea typeface="+mn-ea"/>
                <a:cs typeface="+mn-cs"/>
              </a:rPr>
              <a:t>Teer und Asphalt.</a:t>
            </a:r>
          </a:p>
          <a:p>
            <a:r>
              <a:rPr lang="de-DE" sz="1200" b="1" i="0" u="none" strike="noStrike" kern="1200" baseline="0" dirty="0">
                <a:solidFill>
                  <a:schemeClr val="tx1"/>
                </a:solidFill>
                <a:latin typeface="+mn-lt"/>
                <a:ea typeface="+mn-ea"/>
                <a:cs typeface="+mn-cs"/>
              </a:rPr>
              <a:t>• Regenrückhaltebecken installieren, um Regen abzufangen.</a:t>
            </a:r>
          </a:p>
          <a:p>
            <a:r>
              <a:rPr lang="de-DE" sz="1200" b="0" i="0" u="none" strike="noStrike" kern="1200" baseline="0" dirty="0">
                <a:solidFill>
                  <a:schemeClr val="tx1"/>
                </a:solidFill>
                <a:latin typeface="+mn-lt"/>
                <a:ea typeface="+mn-ea"/>
                <a:cs typeface="+mn-cs"/>
              </a:rPr>
              <a:t>• Bei starker Bedrohung von Überschwemmung und</a:t>
            </a:r>
          </a:p>
          <a:p>
            <a:r>
              <a:rPr lang="de-DE" sz="1200" b="0" i="0" u="none" strike="noStrike" kern="1200" baseline="0" dirty="0">
                <a:solidFill>
                  <a:schemeClr val="tx1"/>
                </a:solidFill>
                <a:latin typeface="+mn-lt"/>
                <a:ea typeface="+mn-ea"/>
                <a:cs typeface="+mn-cs"/>
              </a:rPr>
              <a:t>Meeresspiegelanstieg einen neuen Standort beziehen,</a:t>
            </a:r>
          </a:p>
          <a:p>
            <a:r>
              <a:rPr lang="de-DE" sz="1200" b="0" i="0" u="none" strike="noStrike" kern="1200" baseline="0" dirty="0">
                <a:solidFill>
                  <a:schemeClr val="tx1"/>
                </a:solidFill>
                <a:latin typeface="+mn-lt"/>
                <a:ea typeface="+mn-ea"/>
                <a:cs typeface="+mn-cs"/>
              </a:rPr>
              <a:t>der nicht in Überschwemmungsgebieten liegt.</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Prozesse &amp; Veranstaltungen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Notfallprozesse im Verein etablieren:</a:t>
            </a:r>
            <a:r>
              <a:rPr lang="de-DE" sz="1200" b="0" i="0" u="none" strike="noStrike" kern="1200" baseline="0" dirty="0">
                <a:solidFill>
                  <a:schemeClr val="tx1"/>
                </a:solidFill>
                <a:latin typeface="+mn-lt"/>
                <a:ea typeface="+mn-ea"/>
                <a:cs typeface="+mn-cs"/>
              </a:rPr>
              <a:t> Wer wird bei</a:t>
            </a:r>
          </a:p>
          <a:p>
            <a:r>
              <a:rPr lang="de-DE" sz="1200" b="0" i="0" u="none" strike="noStrike" kern="1200" baseline="0" dirty="0">
                <a:solidFill>
                  <a:schemeClr val="tx1"/>
                </a:solidFill>
                <a:latin typeface="+mn-lt"/>
                <a:ea typeface="+mn-ea"/>
                <a:cs typeface="+mn-cs"/>
              </a:rPr>
              <a:t>einer drohenden Überschwemmung oder Extremwetterereignissen</a:t>
            </a:r>
          </a:p>
          <a:p>
            <a:r>
              <a:rPr lang="de-DE" sz="1200" b="0" i="0" u="none" strike="noStrike" kern="1200" baseline="0" dirty="0">
                <a:solidFill>
                  <a:schemeClr val="tx1"/>
                </a:solidFill>
                <a:latin typeface="+mn-lt"/>
                <a:ea typeface="+mn-ea"/>
                <a:cs typeface="+mn-cs"/>
              </a:rPr>
              <a:t>kontaktiert? Gibt es Sportgeräte,</a:t>
            </a:r>
          </a:p>
          <a:p>
            <a:r>
              <a:rPr lang="de-DE" sz="1200" b="0" i="0" u="none" strike="noStrike" kern="1200" baseline="0" dirty="0">
                <a:solidFill>
                  <a:schemeClr val="tx1"/>
                </a:solidFill>
                <a:latin typeface="+mn-lt"/>
                <a:ea typeface="+mn-ea"/>
                <a:cs typeface="+mn-cs"/>
              </a:rPr>
              <a:t>die noch in Sicherheit gebracht werden können?</a:t>
            </a:r>
          </a:p>
          <a:p>
            <a:r>
              <a:rPr lang="de-DE" sz="1200" b="0" i="0" u="none" strike="noStrike" kern="1200" baseline="0" dirty="0">
                <a:solidFill>
                  <a:schemeClr val="tx1"/>
                </a:solidFill>
                <a:latin typeface="+mn-lt"/>
                <a:ea typeface="+mn-ea"/>
                <a:cs typeface="+mn-cs"/>
              </a:rPr>
              <a:t>Wer kümmert sich um die Bestandsaufnahme von</a:t>
            </a:r>
          </a:p>
          <a:p>
            <a:r>
              <a:rPr lang="de-DE" sz="1200" b="0" i="0" u="none" strike="noStrike" kern="1200" baseline="0" dirty="0">
                <a:solidFill>
                  <a:schemeClr val="tx1"/>
                </a:solidFill>
                <a:latin typeface="+mn-lt"/>
                <a:ea typeface="+mn-ea"/>
                <a:cs typeface="+mn-cs"/>
              </a:rPr>
              <a:t>Schäden? Wer gibt Schadensmeldungen an die Versicherung</a:t>
            </a:r>
          </a:p>
          <a:p>
            <a:r>
              <a:rPr lang="de-DE" sz="1200" b="0" i="0" u="none" strike="noStrike" kern="1200" baseline="0" dirty="0">
                <a:solidFill>
                  <a:schemeClr val="tx1"/>
                </a:solidFill>
                <a:latin typeface="+mn-lt"/>
                <a:ea typeface="+mn-ea"/>
                <a:cs typeface="+mn-cs"/>
              </a:rPr>
              <a:t>durch?</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Kommunikation</a:t>
            </a:r>
          </a:p>
          <a:p>
            <a:r>
              <a:rPr lang="de-DE" sz="1200" b="1" i="0" u="none" strike="noStrike" kern="1200" baseline="0" dirty="0">
                <a:solidFill>
                  <a:schemeClr val="tx1"/>
                </a:solidFill>
                <a:latin typeface="+mn-lt"/>
                <a:ea typeface="+mn-ea"/>
                <a:cs typeface="+mn-cs"/>
              </a:rPr>
              <a:t>• Offene Kommunikation mit Mitgliedern über Unfallrisiken</a:t>
            </a:r>
          </a:p>
          <a:p>
            <a:r>
              <a:rPr lang="de-DE" sz="1200" b="0" i="0" u="none" strike="noStrike" kern="1200" baseline="0" dirty="0">
                <a:solidFill>
                  <a:schemeClr val="tx1"/>
                </a:solidFill>
                <a:latin typeface="+mn-lt"/>
                <a:ea typeface="+mn-ea"/>
                <a:cs typeface="+mn-cs"/>
              </a:rPr>
              <a:t>und </a:t>
            </a:r>
            <a:r>
              <a:rPr lang="de-DE" sz="1200" b="1" i="0" u="none" strike="noStrike" kern="1200" baseline="0" dirty="0">
                <a:solidFill>
                  <a:schemeClr val="tx1"/>
                </a:solidFill>
                <a:latin typeface="+mn-lt"/>
                <a:ea typeface="+mn-ea"/>
                <a:cs typeface="+mn-cs"/>
              </a:rPr>
              <a:t>Möglichkeiten</a:t>
            </a:r>
            <a:r>
              <a:rPr lang="de-DE" sz="1200" b="0" i="0" u="none" strike="noStrike" kern="1200" baseline="0" dirty="0">
                <a:solidFill>
                  <a:schemeClr val="tx1"/>
                </a:solidFill>
                <a:latin typeface="+mn-lt"/>
                <a:ea typeface="+mn-ea"/>
                <a:cs typeface="+mn-cs"/>
              </a:rPr>
              <a:t> die Sportstätte vor Stürmen,</a:t>
            </a:r>
          </a:p>
          <a:p>
            <a:r>
              <a:rPr lang="de-DE" sz="1200" b="0" i="0" u="none" strike="noStrike" kern="1200" baseline="0" dirty="0">
                <a:solidFill>
                  <a:schemeClr val="tx1"/>
                </a:solidFill>
                <a:latin typeface="+mn-lt"/>
                <a:ea typeface="+mn-ea"/>
                <a:cs typeface="+mn-cs"/>
              </a:rPr>
              <a:t>Starkregen, Hochwasser, Sturmfluten und Hagel </a:t>
            </a:r>
            <a:r>
              <a:rPr lang="de-DE" sz="1200" b="1" i="0" u="none" strike="noStrike" kern="1200" baseline="0" dirty="0">
                <a:solidFill>
                  <a:schemeClr val="tx1"/>
                </a:solidFill>
                <a:latin typeface="+mn-lt"/>
                <a:ea typeface="+mn-ea"/>
                <a:cs typeface="+mn-cs"/>
              </a:rPr>
              <a:t>zu</a:t>
            </a:r>
          </a:p>
          <a:p>
            <a:r>
              <a:rPr lang="de-DE" sz="1200" b="1" i="0" u="none" strike="noStrike" kern="1200" baseline="0" dirty="0">
                <a:solidFill>
                  <a:schemeClr val="tx1"/>
                </a:solidFill>
                <a:latin typeface="+mn-lt"/>
                <a:ea typeface="+mn-ea"/>
                <a:cs typeface="+mn-cs"/>
              </a:rPr>
              <a:t>schützen.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Geld &amp; Haftung</a:t>
            </a:r>
          </a:p>
          <a:p>
            <a:r>
              <a:rPr lang="de-DE" sz="1200" b="1" i="0" u="none" strike="noStrike" kern="1200" baseline="0" dirty="0">
                <a:solidFill>
                  <a:schemeClr val="tx1"/>
                </a:solidFill>
                <a:latin typeface="+mn-lt"/>
                <a:ea typeface="+mn-ea"/>
                <a:cs typeface="+mn-cs"/>
              </a:rPr>
              <a:t>• Versicherungen gegen Schäden überprüfen und ggf. anpassen </a:t>
            </a:r>
            <a:r>
              <a:rPr lang="de-DE" sz="1200" b="0" i="0" u="none" strike="noStrike" kern="1200" baseline="0" dirty="0">
                <a:solidFill>
                  <a:schemeClr val="tx1"/>
                </a:solidFill>
                <a:latin typeface="+mn-lt"/>
                <a:ea typeface="+mn-ea"/>
                <a:cs typeface="+mn-cs"/>
              </a:rPr>
              <a:t>(hier gilt</a:t>
            </a:r>
          </a:p>
          <a:p>
            <a:r>
              <a:rPr lang="de-DE" sz="1200" b="0" i="0" u="none" strike="noStrike" kern="1200" baseline="0" dirty="0">
                <a:solidFill>
                  <a:schemeClr val="tx1"/>
                </a:solidFill>
                <a:latin typeface="+mn-lt"/>
                <a:ea typeface="+mn-ea"/>
                <a:cs typeface="+mn-cs"/>
              </a:rPr>
              <a:t>es vor allem mit dem zuständigen Versicherungsbüro</a:t>
            </a:r>
          </a:p>
          <a:p>
            <a:r>
              <a:rPr lang="de-DE" sz="1200" b="0" i="0" u="none" strike="noStrike" kern="1200" baseline="0" dirty="0">
                <a:solidFill>
                  <a:schemeClr val="tx1"/>
                </a:solidFill>
                <a:latin typeface="+mn-lt"/>
                <a:ea typeface="+mn-ea"/>
                <a:cs typeface="+mn-cs"/>
              </a:rPr>
              <a:t>zu klären, welcher Schutz in der bestehenden Sportversicherung</a:t>
            </a:r>
          </a:p>
          <a:p>
            <a:r>
              <a:rPr lang="de-DE" sz="1200" b="0" i="0" u="none" strike="noStrike" kern="1200" baseline="0" dirty="0">
                <a:solidFill>
                  <a:schemeClr val="tx1"/>
                </a:solidFill>
                <a:latin typeface="+mn-lt"/>
                <a:ea typeface="+mn-ea"/>
                <a:cs typeface="+mn-cs"/>
              </a:rPr>
              <a:t>inbegriffen ist, vgl. Seite 38).</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Der Deutsche Wetterdienst hat zwei Warn-Apps in den gängigen App-Stores herausgegeben:</a:t>
            </a:r>
          </a:p>
          <a:p>
            <a:r>
              <a:rPr lang="de-DE" sz="1200" b="1" i="0" u="none" strike="noStrike" kern="1200" baseline="0" dirty="0">
                <a:solidFill>
                  <a:schemeClr val="tx1"/>
                </a:solidFill>
                <a:latin typeface="+mn-lt"/>
                <a:ea typeface="+mn-ea"/>
                <a:cs typeface="+mn-cs"/>
              </a:rPr>
              <a:t>Die </a:t>
            </a:r>
            <a:r>
              <a:rPr lang="de-DE" sz="1200" b="1" i="0" u="none" strike="noStrike" kern="1200" baseline="0" dirty="0" err="1">
                <a:solidFill>
                  <a:schemeClr val="tx1"/>
                </a:solidFill>
                <a:latin typeface="+mn-lt"/>
                <a:ea typeface="+mn-ea"/>
                <a:cs typeface="+mn-cs"/>
              </a:rPr>
              <a:t>WarnWetter</a:t>
            </a:r>
            <a:r>
              <a:rPr lang="de-DE" sz="1200" b="1" i="0" u="none" strike="noStrike" kern="1200" baseline="0" dirty="0">
                <a:solidFill>
                  <a:schemeClr val="tx1"/>
                </a:solidFill>
                <a:latin typeface="+mn-lt"/>
                <a:ea typeface="+mn-ea"/>
                <a:cs typeface="+mn-cs"/>
              </a:rPr>
              <a:t>-App</a:t>
            </a:r>
            <a:r>
              <a:rPr lang="de-DE" sz="1200" b="0" i="0" u="none" strike="noStrike" kern="1200" baseline="0" dirty="0">
                <a:solidFill>
                  <a:schemeClr val="tx1"/>
                </a:solidFill>
                <a:latin typeface="+mn-lt"/>
                <a:ea typeface="+mn-ea"/>
                <a:cs typeface="+mn-cs"/>
              </a:rPr>
              <a:t>, die die Bevölkerung mit Hinweisen zur aktuellen Warn- und</a:t>
            </a:r>
          </a:p>
          <a:p>
            <a:r>
              <a:rPr lang="de-DE" sz="1200" b="0" i="0" u="none" strike="noStrike" kern="1200" baseline="0" dirty="0">
                <a:solidFill>
                  <a:schemeClr val="tx1"/>
                </a:solidFill>
                <a:latin typeface="+mn-lt"/>
                <a:ea typeface="+mn-ea"/>
                <a:cs typeface="+mn-cs"/>
              </a:rPr>
              <a:t>Wettersituation versorgt. Sie beinhaltet beispielsweise eine Übersicht über die aktuelle</a:t>
            </a:r>
          </a:p>
          <a:p>
            <a:r>
              <a:rPr lang="de-DE" sz="1200" b="0" i="0" u="none" strike="noStrike" kern="1200" baseline="0" dirty="0" err="1">
                <a:solidFill>
                  <a:schemeClr val="tx1"/>
                </a:solidFill>
                <a:latin typeface="+mn-lt"/>
                <a:ea typeface="+mn-ea"/>
                <a:cs typeface="+mn-cs"/>
              </a:rPr>
              <a:t>Warnlage</a:t>
            </a:r>
            <a:r>
              <a:rPr lang="de-DE" sz="1200" b="0" i="0" u="none" strike="noStrike" kern="1200" baseline="0" dirty="0">
                <a:solidFill>
                  <a:schemeClr val="tx1"/>
                </a:solidFill>
                <a:latin typeface="+mn-lt"/>
                <a:ea typeface="+mn-ea"/>
                <a:cs typeface="+mn-cs"/>
              </a:rPr>
              <a:t> für Deutschland bis auf Gemeindeebene, konfigurierbare Warnelemente</a:t>
            </a:r>
          </a:p>
          <a:p>
            <a:r>
              <a:rPr lang="de-DE" sz="1200" b="0" i="0" u="none" strike="noStrike" kern="1200" baseline="0" dirty="0">
                <a:solidFill>
                  <a:schemeClr val="tx1"/>
                </a:solidFill>
                <a:latin typeface="+mn-lt"/>
                <a:ea typeface="+mn-ea"/>
                <a:cs typeface="+mn-cs"/>
              </a:rPr>
              <a:t>und Warnstufen mit Alarmierungsfunktion und die Warnung vor Naturgefahren</a:t>
            </a:r>
          </a:p>
          <a:p>
            <a:r>
              <a:rPr lang="de-DE" sz="1200" b="0" i="0" u="none" strike="noStrike" kern="1200" baseline="0" dirty="0">
                <a:solidFill>
                  <a:schemeClr val="tx1"/>
                </a:solidFill>
                <a:latin typeface="+mn-lt"/>
                <a:ea typeface="+mn-ea"/>
                <a:cs typeface="+mn-cs"/>
              </a:rPr>
              <a:t>(Hochwasser, Sturmflut und Lawinen)</a:t>
            </a:r>
          </a:p>
          <a:p>
            <a:r>
              <a:rPr lang="de-DE" sz="1200" b="1" i="0" u="none" strike="noStrike" kern="1200" baseline="0" dirty="0">
                <a:solidFill>
                  <a:schemeClr val="tx1"/>
                </a:solidFill>
                <a:latin typeface="+mn-lt"/>
                <a:ea typeface="+mn-ea"/>
                <a:cs typeface="+mn-cs"/>
              </a:rPr>
              <a:t>Die </a:t>
            </a:r>
            <a:r>
              <a:rPr lang="de-DE" sz="1200" b="1" i="0" u="none" strike="noStrike" kern="1200" baseline="0" dirty="0" err="1">
                <a:solidFill>
                  <a:schemeClr val="tx1"/>
                </a:solidFill>
                <a:latin typeface="+mn-lt"/>
                <a:ea typeface="+mn-ea"/>
                <a:cs typeface="+mn-cs"/>
              </a:rPr>
              <a:t>GesundheitsWetter</a:t>
            </a:r>
            <a:r>
              <a:rPr lang="de-DE" sz="1200" b="1" i="0" u="none" strike="noStrike" kern="1200" baseline="0" dirty="0">
                <a:solidFill>
                  <a:schemeClr val="tx1"/>
                </a:solidFill>
                <a:latin typeface="+mn-lt"/>
                <a:ea typeface="+mn-ea"/>
                <a:cs typeface="+mn-cs"/>
              </a:rPr>
              <a:t>-App, </a:t>
            </a:r>
            <a:r>
              <a:rPr lang="de-DE" sz="1200" b="0" i="0" u="none" strike="noStrike" kern="1200" baseline="0" dirty="0">
                <a:solidFill>
                  <a:schemeClr val="tx1"/>
                </a:solidFill>
                <a:latin typeface="+mn-lt"/>
                <a:ea typeface="+mn-ea"/>
                <a:cs typeface="+mn-cs"/>
              </a:rPr>
              <a:t>die die Bevölkerung mit Hinweisen zu aktuellen</a:t>
            </a:r>
          </a:p>
          <a:p>
            <a:r>
              <a:rPr lang="de-DE" sz="1200" b="0" i="0" u="none" strike="noStrike" kern="1200" baseline="0" dirty="0">
                <a:solidFill>
                  <a:schemeClr val="tx1"/>
                </a:solidFill>
                <a:latin typeface="+mn-lt"/>
                <a:ea typeface="+mn-ea"/>
                <a:cs typeface="+mn-cs"/>
              </a:rPr>
              <a:t>Gesundheitseinflüssen versorgt. Sie informiert über das Gesundheitswetter</a:t>
            </a:r>
          </a:p>
          <a:p>
            <a:r>
              <a:rPr lang="de-DE" sz="1200" b="0" i="0" u="none" strike="noStrike" kern="1200" baseline="0" dirty="0">
                <a:solidFill>
                  <a:schemeClr val="tx1"/>
                </a:solidFill>
                <a:latin typeface="+mn-lt"/>
                <a:ea typeface="+mn-ea"/>
                <a:cs typeface="+mn-cs"/>
              </a:rPr>
              <a:t>für konfigurierbare Orte in Deutschland. Sie spricht Hitzewarnungen und</a:t>
            </a:r>
          </a:p>
          <a:p>
            <a:r>
              <a:rPr lang="de-DE" sz="1200" b="0" i="0" u="none" strike="noStrike" kern="1200" baseline="0" dirty="0">
                <a:solidFill>
                  <a:schemeClr val="tx1"/>
                </a:solidFill>
                <a:latin typeface="+mn-lt"/>
                <a:ea typeface="+mn-ea"/>
                <a:cs typeface="+mn-cs"/>
              </a:rPr>
              <a:t>UV-Warnungen, insbesondere für Kinder und Senioren aus und informiert über</a:t>
            </a:r>
          </a:p>
          <a:p>
            <a:r>
              <a:rPr lang="de-DE" sz="1200" b="0" i="0" u="none" strike="noStrike" kern="1200" baseline="0" dirty="0">
                <a:solidFill>
                  <a:schemeClr val="tx1"/>
                </a:solidFill>
                <a:latin typeface="+mn-lt"/>
                <a:ea typeface="+mn-ea"/>
                <a:cs typeface="+mn-cs"/>
              </a:rPr>
              <a:t>Pollenflüge und Wetterfühligkeit.</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19</a:t>
            </a:fld>
            <a:endParaRPr lang="de-DE"/>
          </a:p>
        </p:txBody>
      </p:sp>
    </p:spTree>
    <p:extLst>
      <p:ext uri="{BB962C8B-B14F-4D97-AF65-F5344CB8AC3E}">
        <p14:creationId xmlns:p14="http://schemas.microsoft.com/office/powerpoint/2010/main" val="2813466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Das veränderte Klima birgt insbesondere gesundheitliche</a:t>
            </a:r>
          </a:p>
          <a:p>
            <a:r>
              <a:rPr lang="de-DE" sz="1200" kern="1200" dirty="0">
                <a:solidFill>
                  <a:schemeClr val="tx1"/>
                </a:solidFill>
                <a:effectLst/>
                <a:latin typeface="+mn-lt"/>
                <a:ea typeface="+mn-ea"/>
                <a:cs typeface="+mn-cs"/>
              </a:rPr>
              <a:t>Risiken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Sportlerinnen und Sportler:</a:t>
            </a:r>
          </a:p>
          <a:p>
            <a:r>
              <a:rPr lang="de-DE" sz="1200" kern="1200" dirty="0">
                <a:solidFill>
                  <a:schemeClr val="tx1"/>
                </a:solidFill>
                <a:effectLst/>
                <a:latin typeface="+mn-lt"/>
                <a:ea typeface="+mn-ea"/>
                <a:cs typeface="+mn-cs"/>
              </a:rPr>
              <a:t>• Die erhöhten Temperaturen </a:t>
            </a:r>
            <a:r>
              <a:rPr lang="de-DE" sz="1200" kern="1200" dirty="0" err="1">
                <a:solidFill>
                  <a:schemeClr val="tx1"/>
                </a:solidFill>
                <a:effectLst/>
                <a:latin typeface="+mn-lt"/>
                <a:ea typeface="+mn-ea"/>
                <a:cs typeface="+mn-cs"/>
              </a:rPr>
              <a:t>führen</a:t>
            </a:r>
            <a:r>
              <a:rPr lang="de-DE" sz="1200" kern="1200" dirty="0">
                <a:solidFill>
                  <a:schemeClr val="tx1"/>
                </a:solidFill>
                <a:effectLst/>
                <a:latin typeface="+mn-lt"/>
                <a:ea typeface="+mn-ea"/>
                <a:cs typeface="+mn-cs"/>
              </a:rPr>
              <a:t> zu längeren Pollenflugzeiten,</a:t>
            </a:r>
          </a:p>
          <a:p>
            <a:r>
              <a:rPr lang="de-DE" sz="1200" kern="1200" dirty="0">
                <a:solidFill>
                  <a:schemeClr val="tx1"/>
                </a:solidFill>
                <a:effectLst/>
                <a:latin typeface="+mn-lt"/>
                <a:ea typeface="+mn-ea"/>
                <a:cs typeface="+mn-cs"/>
              </a:rPr>
              <a:t>was zu einer längeren Pollenbelastung</a:t>
            </a:r>
          </a:p>
          <a:p>
            <a:r>
              <a:rPr lang="de-DE" sz="1200" kern="1200" dirty="0" err="1">
                <a:solidFill>
                  <a:schemeClr val="tx1"/>
                </a:solidFill>
                <a:effectLst/>
                <a:latin typeface="+mn-lt"/>
                <a:ea typeface="+mn-ea"/>
                <a:cs typeface="+mn-cs"/>
              </a:rPr>
              <a:t>führt</a:t>
            </a:r>
            <a:r>
              <a:rPr lang="de-DE" sz="1200" kern="1200" dirty="0">
                <a:solidFill>
                  <a:schemeClr val="tx1"/>
                </a:solidFill>
                <a:effectLst/>
                <a:latin typeface="+mn-lt"/>
                <a:ea typeface="+mn-ea"/>
                <a:cs typeface="+mn-cs"/>
              </a:rPr>
              <a:t>. Das beeinträchtigt Allergiker. Außerdem vermuten</a:t>
            </a:r>
          </a:p>
          <a:p>
            <a:r>
              <a:rPr lang="de-DE" sz="1200" kern="1200" dirty="0">
                <a:solidFill>
                  <a:schemeClr val="tx1"/>
                </a:solidFill>
                <a:effectLst/>
                <a:latin typeface="+mn-lt"/>
                <a:ea typeface="+mn-ea"/>
                <a:cs typeface="+mn-cs"/>
              </a:rPr>
              <a:t>Forscherinnen und Forscher, dass die schlechte</a:t>
            </a:r>
          </a:p>
          <a:p>
            <a:r>
              <a:rPr lang="de-DE" sz="1200" kern="1200" dirty="0">
                <a:solidFill>
                  <a:schemeClr val="tx1"/>
                </a:solidFill>
                <a:effectLst/>
                <a:latin typeface="+mn-lt"/>
                <a:ea typeface="+mn-ea"/>
                <a:cs typeface="+mn-cs"/>
              </a:rPr>
              <a:t>Luft zu einer stärkeren Ausprägung der Allergie </a:t>
            </a:r>
            <a:r>
              <a:rPr lang="de-DE" sz="1200" kern="1200" dirty="0" err="1">
                <a:solidFill>
                  <a:schemeClr val="tx1"/>
                </a:solidFill>
                <a:effectLst/>
                <a:latin typeface="+mn-lt"/>
                <a:ea typeface="+mn-ea"/>
                <a:cs typeface="+mn-cs"/>
              </a:rPr>
              <a:t>führt</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 Die globale Erwärmung </a:t>
            </a:r>
            <a:r>
              <a:rPr lang="de-DE" sz="1200" kern="1200" dirty="0" err="1">
                <a:solidFill>
                  <a:schemeClr val="tx1"/>
                </a:solidFill>
                <a:effectLst/>
                <a:latin typeface="+mn-lt"/>
                <a:ea typeface="+mn-ea"/>
                <a:cs typeface="+mn-cs"/>
              </a:rPr>
              <a:t>begünstigt</a:t>
            </a:r>
            <a:r>
              <a:rPr lang="de-DE" sz="1200" kern="1200" dirty="0">
                <a:solidFill>
                  <a:schemeClr val="tx1"/>
                </a:solidFill>
                <a:effectLst/>
                <a:latin typeface="+mn-lt"/>
                <a:ea typeface="+mn-ea"/>
                <a:cs typeface="+mn-cs"/>
              </a:rPr>
              <a:t> die Verbreitung von</a:t>
            </a:r>
          </a:p>
          <a:p>
            <a:r>
              <a:rPr lang="de-DE" sz="1200" kern="1200" dirty="0" err="1">
                <a:solidFill>
                  <a:schemeClr val="tx1"/>
                </a:solidFill>
                <a:effectLst/>
                <a:latin typeface="+mn-lt"/>
                <a:ea typeface="+mn-ea"/>
                <a:cs typeface="+mn-cs"/>
              </a:rPr>
              <a:t>ursprünglich</a:t>
            </a:r>
            <a:r>
              <a:rPr lang="de-DE" sz="1200" kern="1200" dirty="0">
                <a:solidFill>
                  <a:schemeClr val="tx1"/>
                </a:solidFill>
                <a:effectLst/>
                <a:latin typeface="+mn-lt"/>
                <a:ea typeface="+mn-ea"/>
                <a:cs typeface="+mn-cs"/>
              </a:rPr>
              <a:t> nicht heimischen Arten, wie zum Beispiel</a:t>
            </a:r>
          </a:p>
          <a:p>
            <a:r>
              <a:rPr lang="de-DE" sz="1200" kern="1200" dirty="0">
                <a:solidFill>
                  <a:schemeClr val="tx1"/>
                </a:solidFill>
                <a:effectLst/>
                <a:latin typeface="+mn-lt"/>
                <a:ea typeface="+mn-ea"/>
                <a:cs typeface="+mn-cs"/>
              </a:rPr>
              <a:t>invasiven </a:t>
            </a:r>
            <a:r>
              <a:rPr lang="de-DE" sz="1200" kern="1200" dirty="0" err="1">
                <a:solidFill>
                  <a:schemeClr val="tx1"/>
                </a:solidFill>
                <a:effectLst/>
                <a:latin typeface="+mn-lt"/>
                <a:ea typeface="+mn-ea"/>
                <a:cs typeface="+mn-cs"/>
              </a:rPr>
              <a:t>Mückenarten</a:t>
            </a:r>
            <a:r>
              <a:rPr lang="de-DE" sz="1200" kern="1200" dirty="0">
                <a:solidFill>
                  <a:schemeClr val="tx1"/>
                </a:solidFill>
                <a:effectLst/>
                <a:latin typeface="+mn-lt"/>
                <a:ea typeface="+mn-ea"/>
                <a:cs typeface="+mn-cs"/>
              </a:rPr>
              <a:t>, die gefährliche Erreger </a:t>
            </a:r>
            <a:r>
              <a:rPr lang="de-DE" sz="1200" kern="1200" dirty="0" err="1">
                <a:solidFill>
                  <a:schemeClr val="tx1"/>
                </a:solidFill>
                <a:effectLst/>
                <a:latin typeface="+mn-lt"/>
                <a:ea typeface="+mn-ea"/>
                <a:cs typeface="+mn-cs"/>
              </a:rPr>
              <a:t>übertragen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können. Beispiel ist die </a:t>
            </a:r>
            <a:r>
              <a:rPr lang="de-DE" sz="1200" kern="1200" dirty="0" err="1">
                <a:solidFill>
                  <a:schemeClr val="tx1"/>
                </a:solidFill>
                <a:effectLst/>
                <a:latin typeface="+mn-lt"/>
                <a:ea typeface="+mn-ea"/>
                <a:cs typeface="+mn-cs"/>
              </a:rPr>
              <a:t>Tigermücke</a:t>
            </a:r>
            <a:r>
              <a:rPr lang="de-DE" sz="1200" kern="1200" dirty="0">
                <a:solidFill>
                  <a:schemeClr val="tx1"/>
                </a:solidFill>
                <a:effectLst/>
                <a:latin typeface="+mn-lt"/>
                <a:ea typeface="+mn-ea"/>
                <a:cs typeface="+mn-cs"/>
              </a:rPr>
              <a:t>, die rund</a:t>
            </a:r>
          </a:p>
          <a:p>
            <a:r>
              <a:rPr lang="de-DE" sz="1200" kern="1200" dirty="0">
                <a:solidFill>
                  <a:schemeClr val="tx1"/>
                </a:solidFill>
                <a:effectLst/>
                <a:latin typeface="+mn-lt"/>
                <a:ea typeface="+mn-ea"/>
                <a:cs typeface="+mn-cs"/>
              </a:rPr>
              <a:t>um Freiburg und Heidelberg bereits nachgewiesen</a:t>
            </a:r>
          </a:p>
          <a:p>
            <a:r>
              <a:rPr lang="de-DE" sz="1200" kern="1200" dirty="0">
                <a:solidFill>
                  <a:schemeClr val="tx1"/>
                </a:solidFill>
                <a:effectLst/>
                <a:latin typeface="+mn-lt"/>
                <a:ea typeface="+mn-ea"/>
                <a:cs typeface="+mn-cs"/>
              </a:rPr>
              <a:t>wurde. In der Region Hannover angekommen ist die</a:t>
            </a:r>
          </a:p>
          <a:p>
            <a:r>
              <a:rPr lang="de-DE" sz="1200" kern="1200" dirty="0">
                <a:solidFill>
                  <a:schemeClr val="tx1"/>
                </a:solidFill>
                <a:effectLst/>
                <a:latin typeface="+mn-lt"/>
                <a:ea typeface="+mn-ea"/>
                <a:cs typeface="+mn-cs"/>
              </a:rPr>
              <a:t>Japanische </a:t>
            </a:r>
            <a:r>
              <a:rPr lang="de-DE" sz="1200" kern="1200" dirty="0" err="1">
                <a:solidFill>
                  <a:schemeClr val="tx1"/>
                </a:solidFill>
                <a:effectLst/>
                <a:latin typeface="+mn-lt"/>
                <a:ea typeface="+mn-ea"/>
                <a:cs typeface="+mn-cs"/>
              </a:rPr>
              <a:t>Buschmücke</a:t>
            </a:r>
            <a:r>
              <a:rPr lang="de-DE" sz="1200" kern="1200" dirty="0">
                <a:solidFill>
                  <a:schemeClr val="tx1"/>
                </a:solidFill>
                <a:effectLst/>
                <a:latin typeface="+mn-lt"/>
                <a:ea typeface="+mn-ea"/>
                <a:cs typeface="+mn-cs"/>
              </a:rPr>
              <a:t>, die potenzieller Überträger</a:t>
            </a:r>
          </a:p>
          <a:p>
            <a:r>
              <a:rPr lang="de-DE" sz="1200" kern="1200" dirty="0">
                <a:solidFill>
                  <a:schemeClr val="tx1"/>
                </a:solidFill>
                <a:effectLst/>
                <a:latin typeface="+mn-lt"/>
                <a:ea typeface="+mn-ea"/>
                <a:cs typeface="+mn-cs"/>
              </a:rPr>
              <a:t>des West-Nil-Virus ist.</a:t>
            </a:r>
          </a:p>
          <a:p>
            <a:endParaRPr lang="de-DE" sz="1200" b="0" i="0" u="none" strike="noStrike" kern="1200" baseline="0" dirty="0">
              <a:solidFill>
                <a:schemeClr val="tx1"/>
              </a:solidFill>
              <a:latin typeface="+mn-lt"/>
              <a:ea typeface="+mn-ea"/>
              <a:cs typeface="+mn-cs"/>
            </a:endParaRPr>
          </a:p>
          <a:p>
            <a:r>
              <a:rPr lang="de-DE" sz="1200" kern="1200" dirty="0">
                <a:solidFill>
                  <a:schemeClr val="tx1"/>
                </a:solidFill>
                <a:effectLst/>
                <a:latin typeface="+mn-lt"/>
                <a:ea typeface="+mn-ea"/>
                <a:cs typeface="+mn-cs"/>
              </a:rPr>
              <a:t>• Ein weiteres Risiko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Sporttreibende im Freien ist die</a:t>
            </a:r>
          </a:p>
          <a:p>
            <a:r>
              <a:rPr lang="de-DE" sz="1200" kern="1200" dirty="0">
                <a:solidFill>
                  <a:schemeClr val="tx1"/>
                </a:solidFill>
                <a:effectLst/>
                <a:latin typeface="+mn-lt"/>
                <a:ea typeface="+mn-ea"/>
                <a:cs typeface="+mn-cs"/>
              </a:rPr>
              <a:t>Ansteckung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Zecken. Bei einer </a:t>
            </a:r>
            <a:r>
              <a:rPr lang="de-DE" sz="1200" kern="1200" dirty="0" err="1">
                <a:solidFill>
                  <a:schemeClr val="tx1"/>
                </a:solidFill>
                <a:effectLst/>
                <a:latin typeface="+mn-lt"/>
                <a:ea typeface="+mn-ea"/>
                <a:cs typeface="+mn-cs"/>
              </a:rPr>
              <a:t>Frühsommer</a:t>
            </a:r>
            <a:r>
              <a:rPr lang="de-DE" sz="1200" kern="1200" dirty="0">
                <a:solidFill>
                  <a:schemeClr val="tx1"/>
                </a:solidFill>
                <a:effectLst/>
                <a:latin typeface="+mn-lt"/>
                <a:ea typeface="+mn-ea"/>
                <a:cs typeface="+mn-cs"/>
              </a:rPr>
              <a:t>-</a:t>
            </a:r>
          </a:p>
          <a:p>
            <a:r>
              <a:rPr lang="de-DE" sz="1200" kern="1200" dirty="0" err="1">
                <a:solidFill>
                  <a:schemeClr val="tx1"/>
                </a:solidFill>
                <a:effectLst/>
                <a:latin typeface="+mn-lt"/>
                <a:ea typeface="+mn-ea"/>
                <a:cs typeface="+mn-cs"/>
              </a:rPr>
              <a:t>Meningoenzephalitis</a:t>
            </a:r>
            <a:r>
              <a:rPr lang="de-DE" sz="1200" kern="1200" dirty="0">
                <a:solidFill>
                  <a:schemeClr val="tx1"/>
                </a:solidFill>
                <a:effectLst/>
                <a:latin typeface="+mn-lt"/>
                <a:ea typeface="+mn-ea"/>
                <a:cs typeface="+mn-cs"/>
              </a:rPr>
              <a:t> (FSME) gelangt mit dem Zeckenbiss</a:t>
            </a:r>
          </a:p>
          <a:p>
            <a:r>
              <a:rPr lang="de-DE" sz="1200" kern="1200" dirty="0">
                <a:solidFill>
                  <a:schemeClr val="tx1"/>
                </a:solidFill>
                <a:effectLst/>
                <a:latin typeface="+mn-lt"/>
                <a:ea typeface="+mn-ea"/>
                <a:cs typeface="+mn-cs"/>
              </a:rPr>
              <a:t>ein Virus in die Blutbahn des Menschen und</a:t>
            </a:r>
          </a:p>
          <a:p>
            <a:r>
              <a:rPr lang="de-DE" sz="1200" kern="1200" dirty="0">
                <a:solidFill>
                  <a:schemeClr val="tx1"/>
                </a:solidFill>
                <a:effectLst/>
                <a:latin typeface="+mn-lt"/>
                <a:ea typeface="+mn-ea"/>
                <a:cs typeface="+mn-cs"/>
              </a:rPr>
              <a:t>verursacht eine </a:t>
            </a:r>
            <a:r>
              <a:rPr lang="de-DE" sz="1200" kern="1200" dirty="0" err="1">
                <a:solidFill>
                  <a:schemeClr val="tx1"/>
                </a:solidFill>
                <a:effectLst/>
                <a:latin typeface="+mn-lt"/>
                <a:ea typeface="+mn-ea"/>
                <a:cs typeface="+mn-cs"/>
              </a:rPr>
              <a:t>Entzündung</a:t>
            </a:r>
            <a:r>
              <a:rPr lang="de-DE" sz="1200" kern="1200" dirty="0">
                <a:solidFill>
                  <a:schemeClr val="tx1"/>
                </a:solidFill>
                <a:effectLst/>
                <a:latin typeface="+mn-lt"/>
                <a:ea typeface="+mn-ea"/>
                <a:cs typeface="+mn-cs"/>
              </a:rPr>
              <a:t> im Gehirn. Die kann zu</a:t>
            </a:r>
          </a:p>
          <a:p>
            <a:r>
              <a:rPr lang="de-DE" sz="1200" kern="1200" dirty="0">
                <a:solidFill>
                  <a:schemeClr val="tx1"/>
                </a:solidFill>
                <a:effectLst/>
                <a:latin typeface="+mn-lt"/>
                <a:ea typeface="+mn-ea"/>
                <a:cs typeface="+mn-cs"/>
              </a:rPr>
              <a:t>Lähmungen oder, im schlimmsten Fall, zum Tod </a:t>
            </a:r>
            <a:r>
              <a:rPr lang="de-DE" sz="1200" kern="1200" dirty="0" err="1">
                <a:solidFill>
                  <a:schemeClr val="tx1"/>
                </a:solidFill>
                <a:effectLst/>
                <a:latin typeface="+mn-lt"/>
                <a:ea typeface="+mn-ea"/>
                <a:cs typeface="+mn-cs"/>
              </a:rPr>
              <a:t>führen</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Durch den Klimawandel breiten sich die infizierten</a:t>
            </a:r>
          </a:p>
          <a:p>
            <a:r>
              <a:rPr lang="de-DE" sz="1200" kern="1200" dirty="0">
                <a:solidFill>
                  <a:schemeClr val="tx1"/>
                </a:solidFill>
                <a:effectLst/>
                <a:latin typeface="+mn-lt"/>
                <a:ea typeface="+mn-ea"/>
                <a:cs typeface="+mn-cs"/>
              </a:rPr>
              <a:t>Zecken immer mehr im Norden und in größeren</a:t>
            </a:r>
          </a:p>
          <a:p>
            <a:r>
              <a:rPr lang="de-DE" sz="1200" kern="1200" dirty="0">
                <a:solidFill>
                  <a:schemeClr val="tx1"/>
                </a:solidFill>
                <a:effectLst/>
                <a:latin typeface="+mn-lt"/>
                <a:ea typeface="+mn-ea"/>
                <a:cs typeface="+mn-cs"/>
              </a:rPr>
              <a:t>Höhen aus. Zecken </a:t>
            </a:r>
            <a:r>
              <a:rPr lang="de-DE" sz="1200" kern="1200" dirty="0" err="1">
                <a:solidFill>
                  <a:schemeClr val="tx1"/>
                </a:solidFill>
                <a:effectLst/>
                <a:latin typeface="+mn-lt"/>
                <a:ea typeface="+mn-ea"/>
                <a:cs typeface="+mn-cs"/>
              </a:rPr>
              <a:t>überleben</a:t>
            </a:r>
            <a:r>
              <a:rPr lang="de-DE" sz="1200" kern="1200" dirty="0">
                <a:solidFill>
                  <a:schemeClr val="tx1"/>
                </a:solidFill>
                <a:effectLst/>
                <a:latin typeface="+mn-lt"/>
                <a:ea typeface="+mn-ea"/>
                <a:cs typeface="+mn-cs"/>
              </a:rPr>
              <a:t> durch die Veränderung</a:t>
            </a:r>
          </a:p>
          <a:p>
            <a:r>
              <a:rPr lang="de-DE" sz="1200" kern="1200" dirty="0">
                <a:solidFill>
                  <a:schemeClr val="tx1"/>
                </a:solidFill>
                <a:effectLst/>
                <a:latin typeface="+mn-lt"/>
                <a:ea typeface="+mn-ea"/>
                <a:cs typeface="+mn-cs"/>
              </a:rPr>
              <a:t>des Klimas mittlerweile in Höhen von 1.600 Metern.</a:t>
            </a:r>
          </a:p>
          <a:p>
            <a:r>
              <a:rPr lang="de-DE" sz="1200" kern="1200" dirty="0">
                <a:solidFill>
                  <a:schemeClr val="tx1"/>
                </a:solidFill>
                <a:effectLst/>
                <a:latin typeface="+mn-lt"/>
                <a:ea typeface="+mn-ea"/>
                <a:cs typeface="+mn-cs"/>
              </a:rPr>
              <a:t>Zum Vergleich: Vor einigen Jahren ging man davon aus,</a:t>
            </a:r>
          </a:p>
          <a:p>
            <a:r>
              <a:rPr lang="de-DE" sz="1200" kern="1200" dirty="0">
                <a:solidFill>
                  <a:schemeClr val="tx1"/>
                </a:solidFill>
                <a:effectLst/>
                <a:latin typeface="+mn-lt"/>
                <a:ea typeface="+mn-ea"/>
                <a:cs typeface="+mn-cs"/>
              </a:rPr>
              <a:t>dass FSME in Gefilden </a:t>
            </a:r>
            <a:r>
              <a:rPr lang="de-DE" sz="1200" kern="1200" dirty="0" err="1">
                <a:solidFill>
                  <a:schemeClr val="tx1"/>
                </a:solidFill>
                <a:effectLst/>
                <a:latin typeface="+mn-lt"/>
                <a:ea typeface="+mn-ea"/>
                <a:cs typeface="+mn-cs"/>
              </a:rPr>
              <a:t>über</a:t>
            </a:r>
            <a:r>
              <a:rPr lang="de-DE" sz="1200" kern="1200" dirty="0">
                <a:solidFill>
                  <a:schemeClr val="tx1"/>
                </a:solidFill>
                <a:effectLst/>
                <a:latin typeface="+mn-lt"/>
                <a:ea typeface="+mn-ea"/>
                <a:cs typeface="+mn-cs"/>
              </a:rPr>
              <a:t> 1.000 Metern nicht </a:t>
            </a:r>
            <a:r>
              <a:rPr lang="de-DE" sz="1200" kern="1200" dirty="0" err="1">
                <a:solidFill>
                  <a:schemeClr val="tx1"/>
                </a:solidFill>
                <a:effectLst/>
                <a:latin typeface="+mn-lt"/>
                <a:ea typeface="+mn-ea"/>
                <a:cs typeface="+mn-cs"/>
              </a:rPr>
              <a:t>übertragen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werden kann.</a:t>
            </a:r>
          </a:p>
          <a:p>
            <a:endParaRPr lang="de-DE" sz="1200" b="0" i="0" u="none" strike="noStrike" kern="1200" baseline="0" dirty="0">
              <a:solidFill>
                <a:schemeClr val="tx1"/>
              </a:solidFill>
              <a:latin typeface="+mn-lt"/>
              <a:ea typeface="+mn-ea"/>
              <a:cs typeface="+mn-cs"/>
            </a:endParaRPr>
          </a:p>
          <a:p>
            <a:r>
              <a:rPr lang="de-DE" sz="1200" kern="1200" dirty="0">
                <a:solidFill>
                  <a:schemeClr val="tx1"/>
                </a:solidFill>
                <a:effectLst/>
                <a:latin typeface="+mn-lt"/>
                <a:ea typeface="+mn-ea"/>
                <a:cs typeface="+mn-cs"/>
              </a:rPr>
              <a:t>• Durch die stetige Temperaturerhöhung kann es zu</a:t>
            </a:r>
          </a:p>
          <a:p>
            <a:r>
              <a:rPr lang="de-DE" sz="1200" kern="1200" dirty="0">
                <a:solidFill>
                  <a:schemeClr val="tx1"/>
                </a:solidFill>
                <a:effectLst/>
                <a:latin typeface="+mn-lt"/>
                <a:ea typeface="+mn-ea"/>
                <a:cs typeface="+mn-cs"/>
              </a:rPr>
              <a:t>einer Verschlechterung der Wasserqualität kommen,</a:t>
            </a:r>
          </a:p>
          <a:p>
            <a:r>
              <a:rPr lang="de-DE" sz="1200" kern="1200" dirty="0">
                <a:solidFill>
                  <a:schemeClr val="tx1"/>
                </a:solidFill>
                <a:effectLst/>
                <a:latin typeface="+mn-lt"/>
                <a:ea typeface="+mn-ea"/>
                <a:cs typeface="+mn-cs"/>
              </a:rPr>
              <a:t>indem sich beispielsweise Blaualgen bilden. Diese</a:t>
            </a:r>
          </a:p>
          <a:p>
            <a:r>
              <a:rPr lang="de-DE" sz="1200" kern="1200" dirty="0">
                <a:solidFill>
                  <a:schemeClr val="tx1"/>
                </a:solidFill>
                <a:effectLst/>
                <a:latin typeface="+mn-lt"/>
                <a:ea typeface="+mn-ea"/>
                <a:cs typeface="+mn-cs"/>
              </a:rPr>
              <a:t>schränken die Wassernutzung ein und können schwere</a:t>
            </a:r>
          </a:p>
          <a:p>
            <a:r>
              <a:rPr lang="de-DE" sz="1200" kern="1200" dirty="0">
                <a:solidFill>
                  <a:schemeClr val="tx1"/>
                </a:solidFill>
                <a:effectLst/>
                <a:latin typeface="+mn-lt"/>
                <a:ea typeface="+mn-ea"/>
                <a:cs typeface="+mn-cs"/>
              </a:rPr>
              <a:t>gesundheitliche Schädigungen hervorrufen.</a:t>
            </a:r>
          </a:p>
          <a:p>
            <a:r>
              <a:rPr lang="de-DE" sz="1200" kern="1200" dirty="0">
                <a:solidFill>
                  <a:schemeClr val="tx1"/>
                </a:solidFill>
                <a:effectLst/>
                <a:latin typeface="+mn-lt"/>
                <a:ea typeface="+mn-ea"/>
                <a:cs typeface="+mn-cs"/>
              </a:rPr>
              <a:t>Auch der deutsche Wald leidet unter Klimastress, insbesondere</a:t>
            </a:r>
          </a:p>
          <a:p>
            <a:r>
              <a:rPr lang="de-DE" sz="1200" kern="1200" dirty="0">
                <a:solidFill>
                  <a:schemeClr val="tx1"/>
                </a:solidFill>
                <a:effectLst/>
                <a:latin typeface="+mn-lt"/>
                <a:ea typeface="+mn-ea"/>
                <a:cs typeface="+mn-cs"/>
              </a:rPr>
              <a:t>die anhaltende Trockenheit setzt ihm stark</a:t>
            </a:r>
          </a:p>
          <a:p>
            <a:r>
              <a:rPr lang="de-DE" sz="1200" kern="1200" dirty="0">
                <a:solidFill>
                  <a:schemeClr val="tx1"/>
                </a:solidFill>
                <a:effectLst/>
                <a:latin typeface="+mn-lt"/>
                <a:ea typeface="+mn-ea"/>
                <a:cs typeface="+mn-cs"/>
              </a:rPr>
              <a:t>zu und macht ihn anfällig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den Befall von Schädlingen,</a:t>
            </a:r>
          </a:p>
          <a:p>
            <a:r>
              <a:rPr lang="de-DE" sz="1200" kern="1200" dirty="0">
                <a:solidFill>
                  <a:schemeClr val="tx1"/>
                </a:solidFill>
                <a:effectLst/>
                <a:latin typeface="+mn-lt"/>
                <a:ea typeface="+mn-ea"/>
                <a:cs typeface="+mn-cs"/>
              </a:rPr>
              <a:t>wie zum Beispiel dem Eichenprozessionsspinner</a:t>
            </a:r>
          </a:p>
          <a:p>
            <a:r>
              <a:rPr lang="de-DE" sz="1200" kern="1200" dirty="0">
                <a:solidFill>
                  <a:schemeClr val="tx1"/>
                </a:solidFill>
                <a:effectLst/>
                <a:latin typeface="+mn-lt"/>
                <a:ea typeface="+mn-ea"/>
                <a:cs typeface="+mn-cs"/>
              </a:rPr>
              <a:t>und dem Borkenkäfer. Durch die Zunahme von Insekten,</a:t>
            </a:r>
          </a:p>
          <a:p>
            <a:r>
              <a:rPr lang="de-DE" sz="1200" kern="1200" dirty="0">
                <a:solidFill>
                  <a:schemeClr val="tx1"/>
                </a:solidFill>
                <a:effectLst/>
                <a:latin typeface="+mn-lt"/>
                <a:ea typeface="+mn-ea"/>
                <a:cs typeface="+mn-cs"/>
              </a:rPr>
              <a:t>Starkwinden und Trockenheit breiten sich Baumkrankheiten</a:t>
            </a:r>
          </a:p>
          <a:p>
            <a:r>
              <a:rPr lang="de-DE" sz="1200" kern="1200" dirty="0">
                <a:solidFill>
                  <a:schemeClr val="tx1"/>
                </a:solidFill>
                <a:effectLst/>
                <a:latin typeface="+mn-lt"/>
                <a:ea typeface="+mn-ea"/>
                <a:cs typeface="+mn-cs"/>
              </a:rPr>
              <a:t>aus. Da der Wald ein beliebter Ausweichort</a:t>
            </a:r>
          </a:p>
          <a:p>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Sportler und Sportlerinnen ist, ist auch der Sport von</a:t>
            </a:r>
          </a:p>
          <a:p>
            <a:r>
              <a:rPr lang="de-DE" sz="1200" kern="1200" dirty="0">
                <a:solidFill>
                  <a:schemeClr val="tx1"/>
                </a:solidFill>
                <a:effectLst/>
                <a:latin typeface="+mn-lt"/>
                <a:ea typeface="+mn-ea"/>
                <a:cs typeface="+mn-cs"/>
              </a:rPr>
              <a:t>der Veränderung der Artenvielfalt betroffen. Ein funktionierendes</a:t>
            </a:r>
          </a:p>
          <a:p>
            <a:r>
              <a:rPr lang="de-DE" sz="1200" kern="1200" dirty="0">
                <a:solidFill>
                  <a:schemeClr val="tx1"/>
                </a:solidFill>
                <a:effectLst/>
                <a:latin typeface="+mn-lt"/>
                <a:ea typeface="+mn-ea"/>
                <a:cs typeface="+mn-cs"/>
              </a:rPr>
              <a:t>Ökosystem wie beispielsweise der Wald oder</a:t>
            </a:r>
          </a:p>
          <a:p>
            <a:r>
              <a:rPr lang="de-DE" sz="1200" kern="1200" dirty="0">
                <a:solidFill>
                  <a:schemeClr val="tx1"/>
                </a:solidFill>
                <a:effectLst/>
                <a:latin typeface="+mn-lt"/>
                <a:ea typeface="+mn-ea"/>
                <a:cs typeface="+mn-cs"/>
              </a:rPr>
              <a:t>ein See sind Voraussetzung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ein naturnahes, gesundes</a:t>
            </a:r>
          </a:p>
          <a:p>
            <a:r>
              <a:rPr lang="de-DE" sz="1200" kern="1200" dirty="0">
                <a:solidFill>
                  <a:schemeClr val="tx1"/>
                </a:solidFill>
                <a:effectLst/>
                <a:latin typeface="+mn-lt"/>
                <a:ea typeface="+mn-ea"/>
                <a:cs typeface="+mn-cs"/>
              </a:rPr>
              <a:t>Sporttreiben.</a:t>
            </a:r>
          </a:p>
          <a:p>
            <a:endParaRPr lang="de-DE" sz="1200" b="0" i="0" u="none" strike="noStrike" kern="1200" baseline="0" dirty="0">
              <a:solidFill>
                <a:schemeClr val="tx1"/>
              </a:solidFill>
              <a:latin typeface="+mn-lt"/>
              <a:ea typeface="+mn-ea"/>
              <a:cs typeface="+mn-cs"/>
            </a:endParaRP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20</a:t>
            </a:fld>
            <a:endParaRPr lang="de-DE"/>
          </a:p>
        </p:txBody>
      </p:sp>
    </p:spTree>
    <p:extLst>
      <p:ext uri="{BB962C8B-B14F-4D97-AF65-F5344CB8AC3E}">
        <p14:creationId xmlns:p14="http://schemas.microsoft.com/office/powerpoint/2010/main" val="2959138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latin typeface="+mn-lt"/>
                <a:ea typeface="+mn-ea"/>
                <a:cs typeface="+mn-cs"/>
              </a:rPr>
              <a:t>Hier sehen Sie einige Vorschläge zu Maßnahmen, die ein Sportverein ergreifen kann. Weitere Tipps finden Sie in der Checkliste.</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Sportstätten &amp; Geräte</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Klima- und schädlingsresistente Bepflanzung </a:t>
            </a:r>
            <a:r>
              <a:rPr lang="de-DE" sz="1200" b="0" i="0" u="none" strike="noStrike" kern="1200" baseline="0" dirty="0">
                <a:solidFill>
                  <a:schemeClr val="tx1"/>
                </a:solidFill>
                <a:latin typeface="+mn-lt"/>
                <a:ea typeface="+mn-ea"/>
                <a:cs typeface="+mn-cs"/>
              </a:rPr>
              <a:t>der Sportstätte:</a:t>
            </a:r>
          </a:p>
          <a:p>
            <a:r>
              <a:rPr lang="de-DE" sz="1200" b="0" i="0" u="none" strike="noStrike" kern="1200" baseline="0" dirty="0">
                <a:solidFill>
                  <a:schemeClr val="tx1"/>
                </a:solidFill>
                <a:latin typeface="+mn-lt"/>
                <a:ea typeface="+mn-ea"/>
                <a:cs typeface="+mn-cs"/>
              </a:rPr>
              <a:t>Siehe hier die Tipps im Umgang mit heißen und</a:t>
            </a:r>
          </a:p>
          <a:p>
            <a:r>
              <a:rPr lang="de-DE" sz="1200" b="0" i="0" u="none" strike="noStrike" kern="1200" baseline="0" dirty="0">
                <a:solidFill>
                  <a:schemeClr val="tx1"/>
                </a:solidFill>
                <a:latin typeface="+mn-lt"/>
                <a:ea typeface="+mn-ea"/>
                <a:cs typeface="+mn-cs"/>
              </a:rPr>
              <a:t>trockenen Sommern.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Überprüfung der Sportstätte auf Schädlinge.</a:t>
            </a:r>
          </a:p>
          <a:p>
            <a:r>
              <a:rPr lang="de-DE" sz="1200" b="1" i="0" u="none" strike="noStrike" kern="1200" baseline="0" dirty="0">
                <a:solidFill>
                  <a:schemeClr val="tx1"/>
                </a:solidFill>
                <a:latin typeface="+mn-lt"/>
                <a:ea typeface="+mn-ea"/>
                <a:cs typeface="+mn-cs"/>
              </a:rPr>
              <a:t>• Überprüfung der Wasserqualität der Sportstätte,</a:t>
            </a:r>
          </a:p>
          <a:p>
            <a:r>
              <a:rPr lang="de-DE" sz="1200" b="1" i="0" u="none" strike="noStrike" kern="1200" baseline="0" dirty="0">
                <a:solidFill>
                  <a:schemeClr val="tx1"/>
                </a:solidFill>
                <a:latin typeface="+mn-lt"/>
                <a:ea typeface="+mn-ea"/>
                <a:cs typeface="+mn-cs"/>
              </a:rPr>
              <a:t>insbesondere in Bezug auf Blaualgen.</a:t>
            </a:r>
          </a:p>
          <a:p>
            <a:r>
              <a:rPr lang="de-DE" sz="1200" b="0" i="0" u="none" strike="noStrike" kern="1200" baseline="0" dirty="0">
                <a:solidFill>
                  <a:schemeClr val="tx1"/>
                </a:solidFill>
                <a:latin typeface="+mn-lt"/>
                <a:ea typeface="+mn-ea"/>
                <a:cs typeface="+mn-cs"/>
              </a:rPr>
              <a:t>• Je nach dem, von welchen Arten und Schädlingen sie</a:t>
            </a:r>
          </a:p>
          <a:p>
            <a:r>
              <a:rPr lang="de-DE" sz="1200" b="0" i="0" u="none" strike="noStrike" kern="1200" baseline="0" dirty="0">
                <a:solidFill>
                  <a:schemeClr val="tx1"/>
                </a:solidFill>
                <a:latin typeface="+mn-lt"/>
                <a:ea typeface="+mn-ea"/>
                <a:cs typeface="+mn-cs"/>
              </a:rPr>
              <a:t>sich schützen wollen/müssen, gibt es unterschiedliche</a:t>
            </a:r>
          </a:p>
          <a:p>
            <a:r>
              <a:rPr lang="de-DE" sz="1200" b="0" i="0" u="none" strike="noStrike" kern="1200" baseline="0" dirty="0">
                <a:solidFill>
                  <a:schemeClr val="tx1"/>
                </a:solidFill>
                <a:latin typeface="+mn-lt"/>
                <a:ea typeface="+mn-ea"/>
                <a:cs typeface="+mn-cs"/>
              </a:rPr>
              <a:t>Pflanzen, die für Ihre Anlage gut geeignet sind. Sprechen</a:t>
            </a:r>
          </a:p>
          <a:p>
            <a:r>
              <a:rPr lang="de-DE" sz="1200" b="0" i="0" u="none" strike="noStrike" kern="1200" baseline="0" dirty="0">
                <a:solidFill>
                  <a:schemeClr val="tx1"/>
                </a:solidFill>
                <a:latin typeface="+mn-lt"/>
                <a:ea typeface="+mn-ea"/>
                <a:cs typeface="+mn-cs"/>
              </a:rPr>
              <a:t>Sie mit einem lokalen Gartenbaubetrieb, welche</a:t>
            </a:r>
          </a:p>
          <a:p>
            <a:r>
              <a:rPr lang="de-DE" sz="1200" b="0" i="0" u="none" strike="noStrike" kern="1200" baseline="0" dirty="0">
                <a:solidFill>
                  <a:schemeClr val="tx1"/>
                </a:solidFill>
                <a:latin typeface="+mn-lt"/>
                <a:ea typeface="+mn-ea"/>
                <a:cs typeface="+mn-cs"/>
              </a:rPr>
              <a:t>Pflanzen für Ihre Anlage gut geeignet sind.</a:t>
            </a:r>
          </a:p>
          <a:p>
            <a:r>
              <a:rPr lang="de-DE" sz="1200" b="0" i="0" u="none" strike="noStrike" kern="1200" baseline="0" dirty="0">
                <a:solidFill>
                  <a:schemeClr val="tx1"/>
                </a:solidFill>
                <a:latin typeface="+mn-lt"/>
                <a:ea typeface="+mn-ea"/>
                <a:cs typeface="+mn-cs"/>
              </a:rPr>
              <a:t>• Beispielsweise hält der Duft von Basilikum Fliegen und</a:t>
            </a:r>
          </a:p>
          <a:p>
            <a:r>
              <a:rPr lang="de-DE" sz="1200" b="0" i="0" u="none" strike="noStrike" kern="1200" baseline="0" dirty="0">
                <a:solidFill>
                  <a:schemeClr val="tx1"/>
                </a:solidFill>
                <a:latin typeface="+mn-lt"/>
                <a:ea typeface="+mn-ea"/>
                <a:cs typeface="+mn-cs"/>
              </a:rPr>
              <a:t>Wespen fern, Salbei vertreibt Raupen und Schnecken</a:t>
            </a:r>
          </a:p>
          <a:p>
            <a:r>
              <a:rPr lang="de-DE" sz="1200" b="0" i="0" u="none" strike="noStrike" kern="1200" baseline="0" dirty="0">
                <a:solidFill>
                  <a:schemeClr val="tx1"/>
                </a:solidFill>
                <a:latin typeface="+mn-lt"/>
                <a:ea typeface="+mn-ea"/>
                <a:cs typeface="+mn-cs"/>
              </a:rPr>
              <a:t>und Bohnenkraut hilft gegen Blattläuse.</a:t>
            </a:r>
          </a:p>
          <a:p>
            <a:r>
              <a:rPr lang="de-DE" sz="1200" b="0" i="0" u="none" strike="noStrike" kern="1200" baseline="0" dirty="0">
                <a:solidFill>
                  <a:schemeClr val="tx1"/>
                </a:solidFill>
                <a:latin typeface="+mn-lt"/>
                <a:ea typeface="+mn-ea"/>
                <a:cs typeface="+mn-cs"/>
              </a:rPr>
              <a:t>• Um </a:t>
            </a:r>
            <a:r>
              <a:rPr lang="de-DE" sz="1200" b="1" i="0" u="none" strike="noStrike" kern="1200" baseline="0" dirty="0">
                <a:solidFill>
                  <a:schemeClr val="tx1"/>
                </a:solidFill>
                <a:latin typeface="+mn-lt"/>
                <a:ea typeface="+mn-ea"/>
                <a:cs typeface="+mn-cs"/>
              </a:rPr>
              <a:t>Artenvielfalt zu erhalten, sind beispielsweise</a:t>
            </a:r>
          </a:p>
          <a:p>
            <a:r>
              <a:rPr lang="de-DE" sz="1200" b="1" i="0" u="none" strike="noStrike" kern="1200" baseline="0" dirty="0">
                <a:solidFill>
                  <a:schemeClr val="tx1"/>
                </a:solidFill>
                <a:latin typeface="+mn-lt"/>
                <a:ea typeface="+mn-ea"/>
                <a:cs typeface="+mn-cs"/>
              </a:rPr>
              <a:t>Ernährungsinseln für Bienen </a:t>
            </a:r>
            <a:r>
              <a:rPr lang="de-DE" sz="1200" b="0" i="0" u="none" strike="noStrike" kern="1200" baseline="0" dirty="0">
                <a:solidFill>
                  <a:schemeClr val="tx1"/>
                </a:solidFill>
                <a:latin typeface="+mn-lt"/>
                <a:ea typeface="+mn-ea"/>
                <a:cs typeface="+mn-cs"/>
              </a:rPr>
              <a:t>hilfreich. Obstblüten,</a:t>
            </a:r>
          </a:p>
          <a:p>
            <a:r>
              <a:rPr lang="de-DE" sz="1200" b="0" i="0" u="none" strike="noStrike" kern="1200" baseline="0" dirty="0">
                <a:solidFill>
                  <a:schemeClr val="tx1"/>
                </a:solidFill>
                <a:latin typeface="+mn-lt"/>
                <a:ea typeface="+mn-ea"/>
                <a:cs typeface="+mn-cs"/>
              </a:rPr>
              <a:t>Sonnenblumen und Löwenzahn eignen sich dafür sehr</a:t>
            </a:r>
          </a:p>
          <a:p>
            <a:r>
              <a:rPr lang="de-DE" sz="1200" b="0" i="0" u="none" strike="noStrike" kern="1200" baseline="0" dirty="0">
                <a:solidFill>
                  <a:schemeClr val="tx1"/>
                </a:solidFill>
                <a:latin typeface="+mn-lt"/>
                <a:ea typeface="+mn-ea"/>
                <a:cs typeface="+mn-cs"/>
              </a:rPr>
              <a:t>gut.</a:t>
            </a:r>
          </a:p>
          <a:p>
            <a:r>
              <a:rPr lang="de-DE" sz="1200" b="0" i="0" u="none" strike="noStrike" kern="1200" baseline="0" dirty="0">
                <a:solidFill>
                  <a:schemeClr val="tx1"/>
                </a:solidFill>
                <a:latin typeface="+mn-lt"/>
                <a:ea typeface="+mn-ea"/>
                <a:cs typeface="+mn-cs"/>
              </a:rPr>
              <a:t>• Die </a:t>
            </a:r>
            <a:r>
              <a:rPr lang="de-DE" sz="1200" b="1" i="0" u="none" strike="noStrike" kern="1200" baseline="0" dirty="0">
                <a:solidFill>
                  <a:schemeClr val="tx1"/>
                </a:solidFill>
                <a:latin typeface="+mn-lt"/>
                <a:ea typeface="+mn-ea"/>
                <a:cs typeface="+mn-cs"/>
              </a:rPr>
              <a:t>Begrünung/Bepflanzung der Anlage sollte zum</a:t>
            </a:r>
          </a:p>
          <a:p>
            <a:r>
              <a:rPr lang="de-DE" sz="1200" b="1" i="0" u="none" strike="noStrike" kern="1200" baseline="0" dirty="0">
                <a:solidFill>
                  <a:schemeClr val="tx1"/>
                </a:solidFill>
                <a:latin typeface="+mn-lt"/>
                <a:ea typeface="+mn-ea"/>
                <a:cs typeface="+mn-cs"/>
              </a:rPr>
              <a:t>Erhalt und Förderung der Biodiversität </a:t>
            </a:r>
            <a:r>
              <a:rPr lang="de-DE" sz="1200" b="0" i="0" u="none" strike="noStrike" kern="1200" baseline="0" dirty="0">
                <a:solidFill>
                  <a:schemeClr val="tx1"/>
                </a:solidFill>
                <a:latin typeface="+mn-lt"/>
                <a:ea typeface="+mn-ea"/>
                <a:cs typeface="+mn-cs"/>
              </a:rPr>
              <a:t>beitragen, beispielsweise</a:t>
            </a:r>
          </a:p>
          <a:p>
            <a:r>
              <a:rPr lang="de-DE" sz="1200" b="0" i="0" u="none" strike="noStrike" kern="1200" baseline="0" dirty="0">
                <a:solidFill>
                  <a:schemeClr val="tx1"/>
                </a:solidFill>
                <a:latin typeface="+mn-lt"/>
                <a:ea typeface="+mn-ea"/>
                <a:cs typeface="+mn-cs"/>
              </a:rPr>
              <a:t>durch standortgerechte, resistente Arten,</a:t>
            </a:r>
          </a:p>
          <a:p>
            <a:r>
              <a:rPr lang="de-DE" sz="1200" b="0" i="0" u="none" strike="noStrike" kern="1200" baseline="0" dirty="0">
                <a:solidFill>
                  <a:schemeClr val="tx1"/>
                </a:solidFill>
                <a:latin typeface="+mn-lt"/>
                <a:ea typeface="+mn-ea"/>
                <a:cs typeface="+mn-cs"/>
              </a:rPr>
              <a:t>Insektenhotels oder Fledermauskästen.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Prozesse &amp; Veranstaltungen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Erste-Hilfe Medikamente für Allergikerinnen </a:t>
            </a:r>
            <a:r>
              <a:rPr lang="de-DE" sz="1200" b="0" i="0" u="none" strike="noStrike" kern="1200" baseline="0" dirty="0">
                <a:solidFill>
                  <a:schemeClr val="tx1"/>
                </a:solidFill>
                <a:latin typeface="+mn-lt"/>
                <a:ea typeface="+mn-ea"/>
                <a:cs typeface="+mn-cs"/>
              </a:rPr>
              <a:t>und</a:t>
            </a:r>
          </a:p>
          <a:p>
            <a:r>
              <a:rPr lang="de-DE" sz="1200" b="0" i="0" u="none" strike="noStrike" kern="1200" baseline="0" dirty="0">
                <a:solidFill>
                  <a:schemeClr val="tx1"/>
                </a:solidFill>
                <a:latin typeface="+mn-lt"/>
                <a:ea typeface="+mn-ea"/>
                <a:cs typeface="+mn-cs"/>
              </a:rPr>
              <a:t>Allergiker parat haben.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Schutz vor Insekten </a:t>
            </a:r>
            <a:r>
              <a:rPr lang="de-DE" sz="1200" b="0" i="0" u="none" strike="noStrike" kern="1200" baseline="0" dirty="0">
                <a:solidFill>
                  <a:schemeClr val="tx1"/>
                </a:solidFill>
                <a:latin typeface="+mn-lt"/>
                <a:ea typeface="+mn-ea"/>
                <a:cs typeface="+mn-cs"/>
              </a:rPr>
              <a:t>für Mitglieder bereithalten.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Kommunikation</a:t>
            </a:r>
          </a:p>
          <a:p>
            <a:r>
              <a:rPr lang="de-DE" sz="1200" b="0" i="0" u="none" strike="noStrike" kern="1200" baseline="0" dirty="0">
                <a:solidFill>
                  <a:schemeClr val="tx1"/>
                </a:solidFill>
                <a:latin typeface="+mn-lt"/>
                <a:ea typeface="+mn-ea"/>
                <a:cs typeface="+mn-cs"/>
              </a:rPr>
              <a:t>• Mitglieder über den Schutz vor Insekten durch Schutzkleidung</a:t>
            </a:r>
          </a:p>
          <a:p>
            <a:r>
              <a:rPr lang="de-DE" sz="1200" b="0" i="0" u="none" strike="noStrike" kern="1200" baseline="0" dirty="0">
                <a:solidFill>
                  <a:schemeClr val="tx1"/>
                </a:solidFill>
                <a:latin typeface="+mn-lt"/>
                <a:ea typeface="+mn-ea"/>
                <a:cs typeface="+mn-cs"/>
              </a:rPr>
              <a:t>und Sprays aufklären.</a:t>
            </a:r>
          </a:p>
          <a:p>
            <a:r>
              <a:rPr lang="de-DE" sz="1200" b="0" i="0" u="none" strike="noStrike" kern="1200" baseline="0" dirty="0">
                <a:solidFill>
                  <a:schemeClr val="tx1"/>
                </a:solidFill>
                <a:latin typeface="+mn-lt"/>
                <a:ea typeface="+mn-ea"/>
                <a:cs typeface="+mn-cs"/>
              </a:rPr>
              <a:t>• Mitglieder darauf hinweisen, dass bei Sport im Freien</a:t>
            </a:r>
          </a:p>
          <a:p>
            <a:r>
              <a:rPr lang="de-DE" sz="1200" b="0" i="0" u="none" strike="noStrike" kern="1200" baseline="0" dirty="0">
                <a:solidFill>
                  <a:schemeClr val="tx1"/>
                </a:solidFill>
                <a:latin typeface="+mn-lt"/>
                <a:ea typeface="+mn-ea"/>
                <a:cs typeface="+mn-cs"/>
              </a:rPr>
              <a:t>die vorgesehenen Wege nicht verlassen werden</a:t>
            </a:r>
          </a:p>
          <a:p>
            <a:r>
              <a:rPr lang="de-DE" sz="1200" b="0" i="0" u="none" strike="noStrike" kern="1200" baseline="0" dirty="0">
                <a:solidFill>
                  <a:schemeClr val="tx1"/>
                </a:solidFill>
                <a:latin typeface="+mn-lt"/>
                <a:ea typeface="+mn-ea"/>
                <a:cs typeface="+mn-cs"/>
              </a:rPr>
              <a:t>dürfen.</a:t>
            </a:r>
          </a:p>
          <a:p>
            <a:r>
              <a:rPr lang="de-DE" sz="1200" b="0" i="0" u="none" strike="noStrike" kern="1200" baseline="0" dirty="0">
                <a:solidFill>
                  <a:schemeClr val="tx1"/>
                </a:solidFill>
                <a:latin typeface="+mn-lt"/>
                <a:ea typeface="+mn-ea"/>
                <a:cs typeface="+mn-cs"/>
              </a:rPr>
              <a:t>• Mitglieder sollten </a:t>
            </a:r>
            <a:r>
              <a:rPr lang="de-DE" sz="1200" b="1" i="0" u="none" strike="noStrike" kern="1200" baseline="0" dirty="0">
                <a:solidFill>
                  <a:schemeClr val="tx1"/>
                </a:solidFill>
                <a:latin typeface="+mn-lt"/>
                <a:ea typeface="+mn-ea"/>
                <a:cs typeface="+mn-cs"/>
              </a:rPr>
              <a:t>über das erhöhte Risiko </a:t>
            </a:r>
            <a:r>
              <a:rPr lang="de-DE" sz="1200" b="0" i="0" u="none" strike="noStrike" kern="1200" baseline="0" dirty="0">
                <a:solidFill>
                  <a:schemeClr val="tx1"/>
                </a:solidFill>
                <a:latin typeface="+mn-lt"/>
                <a:ea typeface="+mn-ea"/>
                <a:cs typeface="+mn-cs"/>
              </a:rPr>
              <a:t>bei Sport mit</a:t>
            </a:r>
          </a:p>
          <a:p>
            <a:r>
              <a:rPr lang="de-DE" sz="1200" b="0" i="0" u="none" strike="noStrike" kern="1200" baseline="0" dirty="0">
                <a:solidFill>
                  <a:schemeClr val="tx1"/>
                </a:solidFill>
                <a:latin typeface="+mn-lt"/>
                <a:ea typeface="+mn-ea"/>
                <a:cs typeface="+mn-cs"/>
              </a:rPr>
              <a:t>Allergien im Freien </a:t>
            </a:r>
            <a:r>
              <a:rPr lang="de-DE" sz="1200" b="1" i="0" u="none" strike="noStrike" kern="1200" baseline="0" dirty="0">
                <a:solidFill>
                  <a:schemeClr val="tx1"/>
                </a:solidFill>
                <a:latin typeface="+mn-lt"/>
                <a:ea typeface="+mn-ea"/>
                <a:cs typeface="+mn-cs"/>
              </a:rPr>
              <a:t>aufgeklärt </a:t>
            </a:r>
            <a:r>
              <a:rPr lang="de-DE" sz="1200" b="0" i="0" u="none" strike="noStrike" kern="1200" baseline="0" dirty="0">
                <a:solidFill>
                  <a:schemeClr val="tx1"/>
                </a:solidFill>
                <a:latin typeface="+mn-lt"/>
                <a:ea typeface="+mn-ea"/>
                <a:cs typeface="+mn-cs"/>
              </a:rPr>
              <a:t>werden.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Empfehlung aussprechen</a:t>
            </a:r>
            <a:r>
              <a:rPr lang="de-DE" sz="1200" b="0" i="0" u="none" strike="noStrike" kern="1200" baseline="0" dirty="0">
                <a:solidFill>
                  <a:schemeClr val="tx1"/>
                </a:solidFill>
                <a:latin typeface="+mn-lt"/>
                <a:ea typeface="+mn-ea"/>
                <a:cs typeface="+mn-cs"/>
              </a:rPr>
              <a:t>, dass sich die Sportler und</a:t>
            </a:r>
          </a:p>
          <a:p>
            <a:r>
              <a:rPr lang="de-DE" sz="1200" b="0" i="0" u="none" strike="noStrike" kern="1200" baseline="0" dirty="0">
                <a:solidFill>
                  <a:schemeClr val="tx1"/>
                </a:solidFill>
                <a:latin typeface="+mn-lt"/>
                <a:ea typeface="+mn-ea"/>
                <a:cs typeface="+mn-cs"/>
              </a:rPr>
              <a:t>Sportlerinnen nach dem Sport im Freien gründlich</a:t>
            </a:r>
          </a:p>
          <a:p>
            <a:r>
              <a:rPr lang="de-DE" sz="1200" b="1" i="0" u="none" strike="noStrike" kern="1200" baseline="0" dirty="0">
                <a:solidFill>
                  <a:schemeClr val="tx1"/>
                </a:solidFill>
                <a:latin typeface="+mn-lt"/>
                <a:ea typeface="+mn-ea"/>
                <a:cs typeface="+mn-cs"/>
              </a:rPr>
              <a:t>nach Zecken und Stichen kontrollieren </a:t>
            </a:r>
            <a:r>
              <a:rPr lang="de-DE" sz="1200" b="0" i="0" u="none" strike="noStrike" kern="1200" baseline="0" dirty="0">
                <a:solidFill>
                  <a:schemeClr val="tx1"/>
                </a:solidFill>
                <a:latin typeface="+mn-lt"/>
                <a:ea typeface="+mn-ea"/>
                <a:cs typeface="+mn-cs"/>
              </a:rPr>
              <a:t>sollten.</a:t>
            </a:r>
          </a:p>
          <a:p>
            <a:r>
              <a:rPr lang="de-DE" sz="1200" b="0" i="0" u="none" strike="noStrike" kern="1200" baseline="0" dirty="0">
                <a:solidFill>
                  <a:schemeClr val="tx1"/>
                </a:solidFill>
                <a:latin typeface="+mn-lt"/>
                <a:ea typeface="+mn-ea"/>
                <a:cs typeface="+mn-cs"/>
              </a:rPr>
              <a:t>• Empfehlungen für </a:t>
            </a:r>
            <a:r>
              <a:rPr lang="de-DE" sz="1200" b="1" i="0" u="none" strike="noStrike" kern="1200" baseline="0" dirty="0">
                <a:solidFill>
                  <a:schemeClr val="tx1"/>
                </a:solidFill>
                <a:latin typeface="+mn-lt"/>
                <a:ea typeface="+mn-ea"/>
                <a:cs typeface="+mn-cs"/>
              </a:rPr>
              <a:t>lange Kleidung </a:t>
            </a:r>
            <a:r>
              <a:rPr lang="de-DE" sz="1200" b="0" i="0" u="none" strike="noStrike" kern="1200" baseline="0" dirty="0">
                <a:solidFill>
                  <a:schemeClr val="tx1"/>
                </a:solidFill>
                <a:latin typeface="+mn-lt"/>
                <a:ea typeface="+mn-ea"/>
                <a:cs typeface="+mn-cs"/>
              </a:rPr>
              <a:t>zum Schutz vor</a:t>
            </a:r>
          </a:p>
          <a:p>
            <a:r>
              <a:rPr lang="de-DE" sz="1200" b="0" i="0" u="none" strike="noStrike" kern="1200" baseline="0" dirty="0">
                <a:solidFill>
                  <a:schemeClr val="tx1"/>
                </a:solidFill>
                <a:latin typeface="+mn-lt"/>
                <a:ea typeface="+mn-ea"/>
                <a:cs typeface="+mn-cs"/>
              </a:rPr>
              <a:t>Stichen und Insekten aussprechen.</a:t>
            </a: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22</a:t>
            </a:fld>
            <a:endParaRPr lang="de-DE"/>
          </a:p>
        </p:txBody>
      </p:sp>
    </p:spTree>
    <p:extLst>
      <p:ext uri="{BB962C8B-B14F-4D97-AF65-F5344CB8AC3E}">
        <p14:creationId xmlns:p14="http://schemas.microsoft.com/office/powerpoint/2010/main" val="20028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Bei klimabedingter Erderwärmung bleibt eine Erhöhung</a:t>
            </a:r>
          </a:p>
          <a:p>
            <a:r>
              <a:rPr lang="de-DE" sz="1200" kern="1200" dirty="0">
                <a:solidFill>
                  <a:schemeClr val="tx1"/>
                </a:solidFill>
                <a:effectLst/>
                <a:latin typeface="+mn-lt"/>
                <a:ea typeface="+mn-ea"/>
                <a:cs typeface="+mn-cs"/>
              </a:rPr>
              <a:t>der Temperatur auch in den Wintermonaten nicht aus.</a:t>
            </a:r>
          </a:p>
          <a:p>
            <a:r>
              <a:rPr lang="de-DE" sz="1200" kern="1200" dirty="0">
                <a:solidFill>
                  <a:schemeClr val="tx1"/>
                </a:solidFill>
                <a:effectLst/>
                <a:latin typeface="+mn-lt"/>
                <a:ea typeface="+mn-ea"/>
                <a:cs typeface="+mn-cs"/>
              </a:rPr>
              <a:t>Damit werden unsere Winter im Durchschnitt </a:t>
            </a:r>
            <a:r>
              <a:rPr lang="de-DE" sz="1200" kern="1200" dirty="0" err="1">
                <a:solidFill>
                  <a:schemeClr val="tx1"/>
                </a:solidFill>
                <a:effectLst/>
                <a:latin typeface="+mn-lt"/>
                <a:ea typeface="+mn-ea"/>
                <a:cs typeface="+mn-cs"/>
              </a:rPr>
              <a:t>spürbar</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milder. Trends zeigen, dass der Winter allgemein später</a:t>
            </a:r>
          </a:p>
          <a:p>
            <a:r>
              <a:rPr lang="de-DE" sz="1200" kern="1200" dirty="0">
                <a:solidFill>
                  <a:schemeClr val="tx1"/>
                </a:solidFill>
                <a:effectLst/>
                <a:latin typeface="+mn-lt"/>
                <a:ea typeface="+mn-ea"/>
                <a:cs typeface="+mn-cs"/>
              </a:rPr>
              <a:t>einsetzt, </a:t>
            </a:r>
            <a:r>
              <a:rPr lang="de-DE" sz="1200" kern="1200" dirty="0" err="1">
                <a:solidFill>
                  <a:schemeClr val="tx1"/>
                </a:solidFill>
                <a:effectLst/>
                <a:latin typeface="+mn-lt"/>
                <a:ea typeface="+mn-ea"/>
                <a:cs typeface="+mn-cs"/>
              </a:rPr>
              <a:t>kürzer</a:t>
            </a:r>
            <a:r>
              <a:rPr lang="de-DE" sz="1200" kern="1200" dirty="0">
                <a:solidFill>
                  <a:schemeClr val="tx1"/>
                </a:solidFill>
                <a:effectLst/>
                <a:latin typeface="+mn-lt"/>
                <a:ea typeface="+mn-ea"/>
                <a:cs typeface="+mn-cs"/>
              </a:rPr>
              <a:t> währt und nasser ausfällt als gewohnt.</a:t>
            </a:r>
          </a:p>
          <a:p>
            <a:r>
              <a:rPr lang="de-DE" sz="1200" kern="1200" dirty="0">
                <a:solidFill>
                  <a:schemeClr val="tx1"/>
                </a:solidFill>
                <a:effectLst/>
                <a:latin typeface="+mn-lt"/>
                <a:ea typeface="+mn-ea"/>
                <a:cs typeface="+mn-cs"/>
              </a:rPr>
              <a:t>Neben weniger Eis und Schnee haben mildere, feuchte</a:t>
            </a:r>
          </a:p>
          <a:p>
            <a:r>
              <a:rPr lang="de-DE" sz="1200" kern="1200" dirty="0">
                <a:solidFill>
                  <a:schemeClr val="tx1"/>
                </a:solidFill>
                <a:effectLst/>
                <a:latin typeface="+mn-lt"/>
                <a:ea typeface="+mn-ea"/>
                <a:cs typeface="+mn-cs"/>
              </a:rPr>
              <a:t>Winter zur Folge, dass Veränderungen in der Natur</a:t>
            </a:r>
          </a:p>
          <a:p>
            <a:r>
              <a:rPr lang="de-DE" sz="1200" kern="1200" dirty="0">
                <a:solidFill>
                  <a:schemeClr val="tx1"/>
                </a:solidFill>
                <a:effectLst/>
                <a:latin typeface="+mn-lt"/>
                <a:ea typeface="+mn-ea"/>
                <a:cs typeface="+mn-cs"/>
              </a:rPr>
              <a:t>stattfinden, zum Beispiel das Vermehren und Wachsen</a:t>
            </a:r>
          </a:p>
          <a:p>
            <a:r>
              <a:rPr lang="de-DE" sz="1200" kern="1200" dirty="0">
                <a:solidFill>
                  <a:schemeClr val="tx1"/>
                </a:solidFill>
                <a:effectLst/>
                <a:latin typeface="+mn-lt"/>
                <a:ea typeface="+mn-ea"/>
                <a:cs typeface="+mn-cs"/>
              </a:rPr>
              <a:t>von Tieren und Pflanzen </a:t>
            </a:r>
            <a:r>
              <a:rPr lang="de-DE" sz="1200" kern="1200" dirty="0" err="1">
                <a:solidFill>
                  <a:schemeClr val="tx1"/>
                </a:solidFill>
                <a:effectLst/>
                <a:latin typeface="+mn-lt"/>
                <a:ea typeface="+mn-ea"/>
                <a:cs typeface="+mn-cs"/>
              </a:rPr>
              <a:t>früher</a:t>
            </a:r>
            <a:r>
              <a:rPr lang="de-DE" sz="1200" kern="1200" dirty="0">
                <a:solidFill>
                  <a:schemeClr val="tx1"/>
                </a:solidFill>
                <a:effectLst/>
                <a:latin typeface="+mn-lt"/>
                <a:ea typeface="+mn-ea"/>
                <a:cs typeface="+mn-cs"/>
              </a:rPr>
              <a:t> im Jahr. Das gilt auch</a:t>
            </a:r>
          </a:p>
          <a:p>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Schädlinge – wie die Borkenkäfer und Eichenprozessionsspinner,</a:t>
            </a:r>
          </a:p>
          <a:p>
            <a:r>
              <a:rPr lang="de-DE" sz="1200" kern="1200" dirty="0">
                <a:solidFill>
                  <a:schemeClr val="tx1"/>
                </a:solidFill>
                <a:effectLst/>
                <a:latin typeface="+mn-lt"/>
                <a:ea typeface="+mn-ea"/>
                <a:cs typeface="+mn-cs"/>
              </a:rPr>
              <a:t>die dem Wald Probleme bereiten, denn</a:t>
            </a:r>
          </a:p>
          <a:p>
            <a:r>
              <a:rPr lang="de-DE" sz="1200" kern="1200" dirty="0">
                <a:solidFill>
                  <a:schemeClr val="tx1"/>
                </a:solidFill>
                <a:effectLst/>
                <a:latin typeface="+mn-lt"/>
                <a:ea typeface="+mn-ea"/>
                <a:cs typeface="+mn-cs"/>
              </a:rPr>
              <a:t>sie verursachen einen stärkeren Schaden nach milderen</a:t>
            </a:r>
          </a:p>
          <a:p>
            <a:r>
              <a:rPr lang="de-DE" sz="1200" kern="1200" dirty="0">
                <a:solidFill>
                  <a:schemeClr val="tx1"/>
                </a:solidFill>
                <a:effectLst/>
                <a:latin typeface="+mn-lt"/>
                <a:ea typeface="+mn-ea"/>
                <a:cs typeface="+mn-cs"/>
              </a:rPr>
              <a:t>Wintern. Auch Sportvereine sind vom milderen Klima</a:t>
            </a:r>
          </a:p>
          <a:p>
            <a:r>
              <a:rPr lang="de-DE" sz="1200" kern="1200" dirty="0">
                <a:solidFill>
                  <a:schemeClr val="tx1"/>
                </a:solidFill>
                <a:effectLst/>
                <a:latin typeface="+mn-lt"/>
                <a:ea typeface="+mn-ea"/>
                <a:cs typeface="+mn-cs"/>
              </a:rPr>
              <a:t>betroffen. Wintersportler und -</a:t>
            </a:r>
            <a:r>
              <a:rPr lang="de-DE" sz="1200" kern="1200" dirty="0" err="1">
                <a:solidFill>
                  <a:schemeClr val="tx1"/>
                </a:solidFill>
                <a:effectLst/>
                <a:latin typeface="+mn-lt"/>
                <a:ea typeface="+mn-ea"/>
                <a:cs typeface="+mn-cs"/>
              </a:rPr>
              <a:t>sportlerinnen</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müssen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sich anpassen: Schnee- und Eismengen gehen </a:t>
            </a:r>
            <a:r>
              <a:rPr lang="de-DE" sz="1200" kern="1200" dirty="0" err="1">
                <a:solidFill>
                  <a:schemeClr val="tx1"/>
                </a:solidFill>
                <a:effectLst/>
                <a:latin typeface="+mn-lt"/>
                <a:ea typeface="+mn-ea"/>
                <a:cs typeface="+mn-cs"/>
              </a:rPr>
              <a:t>zurück</a:t>
            </a:r>
            <a:r>
              <a:rPr lang="de-DE" sz="1200" kern="1200" dirty="0">
                <a:solidFill>
                  <a:schemeClr val="tx1"/>
                </a:solidFill>
                <a:effectLst/>
                <a:latin typeface="+mn-lt"/>
                <a:ea typeface="+mn-ea"/>
                <a:cs typeface="+mn-cs"/>
              </a:rPr>
              <a:t>,</a:t>
            </a:r>
          </a:p>
          <a:p>
            <a:r>
              <a:rPr lang="de-DE" sz="1200" kern="1200" dirty="0">
                <a:solidFill>
                  <a:schemeClr val="tx1"/>
                </a:solidFill>
                <a:effectLst/>
                <a:latin typeface="+mn-lt"/>
                <a:ea typeface="+mn-ea"/>
                <a:cs typeface="+mn-cs"/>
              </a:rPr>
              <a:t>sodass sich der Wintersport in einigen Wintersportgebieten</a:t>
            </a:r>
          </a:p>
          <a:p>
            <a:r>
              <a:rPr lang="de-DE" sz="1200" kern="1200" dirty="0" err="1">
                <a:solidFill>
                  <a:schemeClr val="tx1"/>
                </a:solidFill>
                <a:effectLst/>
                <a:latin typeface="+mn-lt"/>
                <a:ea typeface="+mn-ea"/>
                <a:cs typeface="+mn-cs"/>
              </a:rPr>
              <a:t>zukünftig</a:t>
            </a:r>
            <a:r>
              <a:rPr lang="de-DE" sz="1200" kern="1200" dirty="0">
                <a:solidFill>
                  <a:schemeClr val="tx1"/>
                </a:solidFill>
                <a:effectLst/>
                <a:latin typeface="+mn-lt"/>
                <a:ea typeface="+mn-ea"/>
                <a:cs typeface="+mn-cs"/>
              </a:rPr>
              <a:t> nicht mehr rentieren wird.</a:t>
            </a:r>
          </a:p>
          <a:p>
            <a:endParaRPr lang="de-DE" sz="1200" b="0" i="0" u="none" strike="noStrike" kern="1200" baseline="0" dirty="0">
              <a:solidFill>
                <a:schemeClr val="tx1"/>
              </a:solidFill>
              <a:latin typeface="+mn-lt"/>
              <a:ea typeface="+mn-ea"/>
              <a:cs typeface="+mn-cs"/>
            </a:endParaRPr>
          </a:p>
          <a:p>
            <a:r>
              <a:rPr lang="de-DE" sz="1200" kern="1200" dirty="0">
                <a:solidFill>
                  <a:schemeClr val="tx1"/>
                </a:solidFill>
                <a:effectLst/>
                <a:latin typeface="+mn-lt"/>
                <a:ea typeface="+mn-ea"/>
                <a:cs typeface="+mn-cs"/>
              </a:rPr>
              <a:t>Nicht nur der fehlende Schnee, auch Matsch auf den</a:t>
            </a:r>
          </a:p>
          <a:p>
            <a:r>
              <a:rPr lang="de-DE" sz="1200" kern="1200" dirty="0">
                <a:solidFill>
                  <a:schemeClr val="tx1"/>
                </a:solidFill>
                <a:effectLst/>
                <a:latin typeface="+mn-lt"/>
                <a:ea typeface="+mn-ea"/>
                <a:cs typeface="+mn-cs"/>
              </a:rPr>
              <a:t>Bahnen und die grundsätzlichen Wetterschwankungen</a:t>
            </a:r>
          </a:p>
          <a:p>
            <a:r>
              <a:rPr lang="de-DE" sz="1200" kern="1200" dirty="0">
                <a:solidFill>
                  <a:schemeClr val="tx1"/>
                </a:solidFill>
                <a:effectLst/>
                <a:latin typeface="+mn-lt"/>
                <a:ea typeface="+mn-ea"/>
                <a:cs typeface="+mn-cs"/>
              </a:rPr>
              <a:t>machen Wintersportlern und Wintersportlerinnen Sorgen.</a:t>
            </a:r>
          </a:p>
          <a:p>
            <a:r>
              <a:rPr lang="de-DE" sz="1200" kern="1200" dirty="0">
                <a:solidFill>
                  <a:schemeClr val="tx1"/>
                </a:solidFill>
                <a:effectLst/>
                <a:latin typeface="+mn-lt"/>
                <a:ea typeface="+mn-ea"/>
                <a:cs typeface="+mn-cs"/>
              </a:rPr>
              <a:t>Viele Trainingseinheiten und Wettkämpfe </a:t>
            </a:r>
            <a:r>
              <a:rPr lang="de-DE" sz="1200" kern="1200" dirty="0" err="1">
                <a:solidFill>
                  <a:schemeClr val="tx1"/>
                </a:solidFill>
                <a:effectLst/>
                <a:latin typeface="+mn-lt"/>
                <a:ea typeface="+mn-ea"/>
                <a:cs typeface="+mn-cs"/>
              </a:rPr>
              <a:t>müssen</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abgesagt oder verschoben werden. Vielleicht ist die</a:t>
            </a:r>
          </a:p>
          <a:p>
            <a:r>
              <a:rPr lang="de-DE" sz="1200" kern="1200" dirty="0">
                <a:solidFill>
                  <a:schemeClr val="tx1"/>
                </a:solidFill>
                <a:effectLst/>
                <a:latin typeface="+mn-lt"/>
                <a:ea typeface="+mn-ea"/>
                <a:cs typeface="+mn-cs"/>
              </a:rPr>
              <a:t>Zugspitze im Jahre 2050 das letzte verbliebene Skigebiet</a:t>
            </a:r>
          </a:p>
          <a:p>
            <a:r>
              <a:rPr lang="de-DE" sz="1200" kern="1200" dirty="0">
                <a:solidFill>
                  <a:schemeClr val="tx1"/>
                </a:solidFill>
                <a:effectLst/>
                <a:latin typeface="+mn-lt"/>
                <a:ea typeface="+mn-ea"/>
                <a:cs typeface="+mn-cs"/>
              </a:rPr>
              <a:t>Deutschlands. Alternativen sind gefragt: Teilweise</a:t>
            </a:r>
          </a:p>
          <a:p>
            <a:r>
              <a:rPr lang="de-DE" sz="1200" kern="1200" dirty="0">
                <a:solidFill>
                  <a:schemeClr val="tx1"/>
                </a:solidFill>
                <a:effectLst/>
                <a:latin typeface="+mn-lt"/>
                <a:ea typeface="+mn-ea"/>
                <a:cs typeface="+mn-cs"/>
              </a:rPr>
              <a:t>wird Schnee von A nach B transportiert, „</a:t>
            </a:r>
            <a:r>
              <a:rPr lang="de-DE" sz="1200" kern="1200" dirty="0" err="1">
                <a:solidFill>
                  <a:schemeClr val="tx1"/>
                </a:solidFill>
                <a:effectLst/>
                <a:latin typeface="+mn-lt"/>
                <a:ea typeface="+mn-ea"/>
                <a:cs typeface="+mn-cs"/>
              </a:rPr>
              <a:t>Mehrweg</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für</a:t>
            </a:r>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Schnee. Aber auch Kunstschnee ist mehr und mehr in</a:t>
            </a:r>
          </a:p>
          <a:p>
            <a:r>
              <a:rPr lang="de-DE" sz="1200" kern="1200" dirty="0">
                <a:solidFill>
                  <a:schemeClr val="tx1"/>
                </a:solidFill>
                <a:effectLst/>
                <a:latin typeface="+mn-lt"/>
                <a:ea typeface="+mn-ea"/>
                <a:cs typeface="+mn-cs"/>
              </a:rPr>
              <a:t>Gebrauch, doch durch die zunehmende Wasserknappheit</a:t>
            </a:r>
          </a:p>
          <a:p>
            <a:r>
              <a:rPr lang="de-DE" sz="1200" kern="1200" dirty="0">
                <a:solidFill>
                  <a:schemeClr val="tx1"/>
                </a:solidFill>
                <a:effectLst/>
                <a:latin typeface="+mn-lt"/>
                <a:ea typeface="+mn-ea"/>
                <a:cs typeface="+mn-cs"/>
              </a:rPr>
              <a:t>wird auch das zu einer Herausforderung. Mittlerweile</a:t>
            </a:r>
          </a:p>
          <a:p>
            <a:r>
              <a:rPr lang="de-DE" sz="1200" kern="1200" dirty="0">
                <a:solidFill>
                  <a:schemeClr val="tx1"/>
                </a:solidFill>
                <a:effectLst/>
                <a:latin typeface="+mn-lt"/>
                <a:ea typeface="+mn-ea"/>
                <a:cs typeface="+mn-cs"/>
              </a:rPr>
              <a:t>ist sogar auch in der Wintersaison das Skispringen</a:t>
            </a:r>
          </a:p>
          <a:p>
            <a:r>
              <a:rPr lang="de-DE" sz="1200" kern="1200" dirty="0">
                <a:solidFill>
                  <a:schemeClr val="tx1"/>
                </a:solidFill>
                <a:effectLst/>
                <a:latin typeface="+mn-lt"/>
                <a:ea typeface="+mn-ea"/>
                <a:cs typeface="+mn-cs"/>
              </a:rPr>
              <a:t>auf Matten im Gespräch.</a:t>
            </a:r>
          </a:p>
          <a:p>
            <a:r>
              <a:rPr lang="de-DE" sz="1200" kern="1200" dirty="0">
                <a:solidFill>
                  <a:schemeClr val="tx1"/>
                </a:solidFill>
                <a:effectLst/>
                <a:latin typeface="+mn-lt"/>
                <a:ea typeface="+mn-ea"/>
                <a:cs typeface="+mn-cs"/>
              </a:rPr>
              <a:t>Mildere, feuchte Winter können aber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Sportvereine,</a:t>
            </a:r>
          </a:p>
          <a:p>
            <a:r>
              <a:rPr lang="de-DE" sz="1200" kern="1200" dirty="0">
                <a:solidFill>
                  <a:schemeClr val="tx1"/>
                </a:solidFill>
                <a:effectLst/>
                <a:latin typeface="+mn-lt"/>
                <a:ea typeface="+mn-ea"/>
                <a:cs typeface="+mn-cs"/>
              </a:rPr>
              <a:t>die nicht auf den Schnee angewiesen sind, als Chance</a:t>
            </a:r>
          </a:p>
          <a:p>
            <a:r>
              <a:rPr lang="de-DE" sz="1200" kern="1200" dirty="0">
                <a:solidFill>
                  <a:schemeClr val="tx1"/>
                </a:solidFill>
                <a:effectLst/>
                <a:latin typeface="+mn-lt"/>
                <a:ea typeface="+mn-ea"/>
                <a:cs typeface="+mn-cs"/>
              </a:rPr>
              <a:t>verstanden werden. Der Sport kann </a:t>
            </a:r>
            <a:r>
              <a:rPr lang="de-DE" sz="1200" kern="1200" dirty="0" err="1">
                <a:solidFill>
                  <a:schemeClr val="tx1"/>
                </a:solidFill>
                <a:effectLst/>
                <a:latin typeface="+mn-lt"/>
                <a:ea typeface="+mn-ea"/>
                <a:cs typeface="+mn-cs"/>
              </a:rPr>
              <a:t>früher</a:t>
            </a:r>
            <a:r>
              <a:rPr lang="de-DE" sz="1200" kern="1200" dirty="0">
                <a:solidFill>
                  <a:schemeClr val="tx1"/>
                </a:solidFill>
                <a:effectLst/>
                <a:latin typeface="+mn-lt"/>
                <a:ea typeface="+mn-ea"/>
                <a:cs typeface="+mn-cs"/>
              </a:rPr>
              <a:t> im Jahr nach</a:t>
            </a:r>
          </a:p>
          <a:p>
            <a:r>
              <a:rPr lang="de-DE" sz="1200" kern="1200" dirty="0">
                <a:solidFill>
                  <a:schemeClr val="tx1"/>
                </a:solidFill>
                <a:effectLst/>
                <a:latin typeface="+mn-lt"/>
                <a:ea typeface="+mn-ea"/>
                <a:cs typeface="+mn-cs"/>
              </a:rPr>
              <a:t>draußen verlegt werden und die Außensaison kann</a:t>
            </a:r>
          </a:p>
          <a:p>
            <a:r>
              <a:rPr lang="de-DE" sz="1200" kern="1200" dirty="0">
                <a:solidFill>
                  <a:schemeClr val="tx1"/>
                </a:solidFill>
                <a:effectLst/>
                <a:latin typeface="+mn-lt"/>
                <a:ea typeface="+mn-ea"/>
                <a:cs typeface="+mn-cs"/>
              </a:rPr>
              <a:t>länger laufen – und auch der Ausfall von Wassersport</a:t>
            </a:r>
          </a:p>
          <a:p>
            <a:r>
              <a:rPr lang="de-DE" sz="1200" kern="1200" dirty="0">
                <a:solidFill>
                  <a:schemeClr val="tx1"/>
                </a:solidFill>
                <a:effectLst/>
                <a:latin typeface="+mn-lt"/>
                <a:ea typeface="+mn-ea"/>
                <a:cs typeface="+mn-cs"/>
              </a:rPr>
              <a:t>aufgrund von zugefrorenen Seen kommt seltener vor.</a:t>
            </a:r>
          </a:p>
          <a:p>
            <a:endParaRPr lang="de-DE" sz="1200" b="0" i="0" u="none" strike="noStrike" kern="1200" baseline="0" dirty="0">
              <a:solidFill>
                <a:schemeClr val="tx1"/>
              </a:solidFill>
              <a:latin typeface="+mn-lt"/>
              <a:ea typeface="+mn-ea"/>
              <a:cs typeface="+mn-cs"/>
            </a:endParaRP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23</a:t>
            </a:fld>
            <a:endParaRPr lang="de-DE"/>
          </a:p>
        </p:txBody>
      </p:sp>
    </p:spTree>
    <p:extLst>
      <p:ext uri="{BB962C8B-B14F-4D97-AF65-F5344CB8AC3E}">
        <p14:creationId xmlns:p14="http://schemas.microsoft.com/office/powerpoint/2010/main" val="7847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i="1" kern="1200" dirty="0">
                <a:solidFill>
                  <a:schemeClr val="tx1"/>
                </a:solidFill>
                <a:effectLst/>
                <a:latin typeface="+mn-lt"/>
                <a:ea typeface="+mn-ea"/>
                <a:cs typeface="+mn-cs"/>
              </a:rPr>
              <a:t>Für Schulungsleiter*innen: Exemplarische Strukturierung einer Schulungseinheit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i="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de-DE" sz="1200" i="1" kern="1200" dirty="0">
                <a:solidFill>
                  <a:schemeClr val="tx1"/>
                </a:solidFill>
                <a:effectLst/>
                <a:latin typeface="+mn-lt"/>
                <a:ea typeface="+mn-ea"/>
                <a:cs typeface="+mn-cs"/>
              </a:rPr>
              <a:t>Die Toolbox des Projektes </a:t>
            </a:r>
            <a:r>
              <a:rPr lang="de-DE" sz="1200" i="1" kern="1200" dirty="0" err="1">
                <a:solidFill>
                  <a:schemeClr val="tx1"/>
                </a:solidFill>
                <a:effectLst/>
                <a:latin typeface="+mn-lt"/>
                <a:ea typeface="+mn-ea"/>
                <a:cs typeface="+mn-cs"/>
              </a:rPr>
              <a:t>KlimASport</a:t>
            </a:r>
            <a:r>
              <a:rPr lang="de-DE" sz="1200" i="1" kern="1200" dirty="0">
                <a:solidFill>
                  <a:schemeClr val="tx1"/>
                </a:solidFill>
                <a:effectLst/>
                <a:latin typeface="+mn-lt"/>
                <a:ea typeface="+mn-ea"/>
                <a:cs typeface="+mn-cs"/>
              </a:rPr>
              <a:t> ist entstanden, um Fort- und Weiterbildungen zu Klimaanpassung im Sport aktiv zu unterstützen. Sie enthält eine Vielzahl unterschiedlicher Module, die auf verschiedene Medien und Methoden zurückgreifen und je nach Zielgruppe flexibel kombiniert werden können. Eine Übersicht über die einzelnen Einheiten bietet die Handreichung. Sie finden zu jedem Modul Hinweise auf Lernziele, notwendiges Material und Informationen, inwiefern das Logo Ihres Vereins oder Ihres Verbandes zur Individualisierung mit eingebunden werden kann. </a:t>
            </a:r>
          </a:p>
          <a:p>
            <a:endParaRPr lang="de-DE" i="1" dirty="0"/>
          </a:p>
          <a:p>
            <a:r>
              <a:rPr lang="de-DE" i="1" dirty="0"/>
              <a:t>In dieser Folie werden exemplarisch zwei mögliche Strukturen für eine Schulungseinheit gezeigt. Nach dem Prinzip des Integrierten Lernens (</a:t>
            </a:r>
            <a:r>
              <a:rPr lang="de-DE" i="1" dirty="0" err="1"/>
              <a:t>Blended</a:t>
            </a:r>
            <a:r>
              <a:rPr lang="de-DE" i="1" dirty="0"/>
              <a:t> Learning) werden klassische Präsenzeinheiten (Bsp. Arbeitstreffen) mit elektronischen Lernformen (Bsp. Quiz, Erklärvideo) verknüpft. Letztere können unter Einbeziehung der Vernetzungsmöglichkeiten durch das Internet zeitlich und räumlich von den Präsenzeinheiten entkoppelt werden. Neben der Face-</a:t>
            </a:r>
            <a:r>
              <a:rPr lang="de-DE" i="1" dirty="0" err="1"/>
              <a:t>to</a:t>
            </a:r>
            <a:r>
              <a:rPr lang="de-DE" i="1" dirty="0"/>
              <a:t>-Face-Kommunikation wird praktisches Lernen anhand von gemeinsamen Anwendungsaufgaben gefördert. </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a:t>
            </a:fld>
            <a:endParaRPr lang="de-DE"/>
          </a:p>
        </p:txBody>
      </p:sp>
    </p:spTree>
    <p:extLst>
      <p:ext uri="{BB962C8B-B14F-4D97-AF65-F5344CB8AC3E}">
        <p14:creationId xmlns:p14="http://schemas.microsoft.com/office/powerpoint/2010/main" val="4120370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24</a:t>
            </a:fld>
            <a:endParaRPr lang="de-DE"/>
          </a:p>
        </p:txBody>
      </p:sp>
    </p:spTree>
    <p:extLst>
      <p:ext uri="{BB962C8B-B14F-4D97-AF65-F5344CB8AC3E}">
        <p14:creationId xmlns:p14="http://schemas.microsoft.com/office/powerpoint/2010/main" val="236231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b="1" i="0" u="none" strike="noStrike" kern="1200" baseline="0" dirty="0">
                <a:solidFill>
                  <a:schemeClr val="tx1"/>
                </a:solidFill>
                <a:latin typeface="+mn-lt"/>
                <a:ea typeface="+mn-ea"/>
                <a:cs typeface="+mn-cs"/>
              </a:rPr>
              <a:t>Hier sehen Sie einige Vorschläge zu Maßnahmen, die ein Sportverein ergreifen kann. Weitere Tipps finden Sie in der Checkliste.</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Sportstätten &amp; Geräte</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Pisten sperren </a:t>
            </a:r>
            <a:r>
              <a:rPr lang="de-DE" sz="1200" b="0" i="0" u="none" strike="noStrike" kern="1200" baseline="0" dirty="0">
                <a:solidFill>
                  <a:schemeClr val="tx1"/>
                </a:solidFill>
                <a:latin typeface="+mn-lt"/>
                <a:ea typeface="+mn-ea"/>
                <a:cs typeface="+mn-cs"/>
              </a:rPr>
              <a:t>und nur wenige Hauptpisten einrichten.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Technische </a:t>
            </a:r>
            <a:r>
              <a:rPr lang="de-DE" sz="1200" b="1" i="0" u="none" strike="noStrike" kern="1200" baseline="0" dirty="0" err="1">
                <a:solidFill>
                  <a:schemeClr val="tx1"/>
                </a:solidFill>
                <a:latin typeface="+mn-lt"/>
                <a:ea typeface="+mn-ea"/>
                <a:cs typeface="+mn-cs"/>
              </a:rPr>
              <a:t>Beschneiung</a:t>
            </a:r>
            <a:r>
              <a:rPr lang="de-DE" sz="1200" b="1" i="0" u="none" strike="noStrike" kern="1200" baseline="0" dirty="0">
                <a:solidFill>
                  <a:schemeClr val="tx1"/>
                </a:solidFill>
                <a:latin typeface="+mn-lt"/>
                <a:ea typeface="+mn-ea"/>
                <a:cs typeface="+mn-cs"/>
              </a:rPr>
              <a:t> </a:t>
            </a:r>
            <a:r>
              <a:rPr lang="de-DE" sz="1200" b="0" i="0" u="none" strike="noStrike" kern="1200" baseline="0" dirty="0">
                <a:solidFill>
                  <a:schemeClr val="tx1"/>
                </a:solidFill>
                <a:latin typeface="+mn-lt"/>
                <a:ea typeface="+mn-ea"/>
                <a:cs typeface="+mn-cs"/>
              </a:rPr>
              <a:t>unter Beachtung von Klimaschutz</a:t>
            </a:r>
          </a:p>
          <a:p>
            <a:r>
              <a:rPr lang="de-DE" sz="1200" b="0" i="0" u="none" strike="noStrike" kern="1200" baseline="0" dirty="0">
                <a:solidFill>
                  <a:schemeClr val="tx1"/>
                </a:solidFill>
                <a:latin typeface="+mn-lt"/>
                <a:ea typeface="+mn-ea"/>
                <a:cs typeface="+mn-cs"/>
              </a:rPr>
              <a:t>einsetzen. Dies ist in der Regel nur bei</a:t>
            </a:r>
          </a:p>
          <a:p>
            <a:r>
              <a:rPr lang="de-DE" sz="1200" b="0" i="0" u="none" strike="noStrike" kern="1200" baseline="0" dirty="0">
                <a:solidFill>
                  <a:schemeClr val="tx1"/>
                </a:solidFill>
                <a:latin typeface="+mn-lt"/>
                <a:ea typeface="+mn-ea"/>
                <a:cs typeface="+mn-cs"/>
              </a:rPr>
              <a:t>Temperaturen unter dem Gefrierpunkt möglich.</a:t>
            </a:r>
          </a:p>
          <a:p>
            <a:r>
              <a:rPr lang="de-DE" sz="1200" b="0" i="0" u="none" strike="noStrike" kern="1200" baseline="0" dirty="0">
                <a:solidFill>
                  <a:schemeClr val="tx1"/>
                </a:solidFill>
                <a:latin typeface="+mn-lt"/>
                <a:ea typeface="+mn-ea"/>
                <a:cs typeface="+mn-cs"/>
              </a:rPr>
              <a:t>Leichte Minusgrade um – 2°C – über mehrere Tage</a:t>
            </a:r>
          </a:p>
          <a:p>
            <a:r>
              <a:rPr lang="de-DE" sz="1200" b="0" i="0" u="none" strike="noStrike" kern="1200" baseline="0" dirty="0">
                <a:solidFill>
                  <a:schemeClr val="tx1"/>
                </a:solidFill>
                <a:latin typeface="+mn-lt"/>
                <a:ea typeface="+mn-ea"/>
                <a:cs typeface="+mn-cs"/>
              </a:rPr>
              <a:t>hinweg – sind Voraussetzung, damit die feinen</a:t>
            </a:r>
          </a:p>
          <a:p>
            <a:r>
              <a:rPr lang="de-DE" sz="1200" b="0" i="0" u="none" strike="noStrike" kern="1200" baseline="0" dirty="0">
                <a:solidFill>
                  <a:schemeClr val="tx1"/>
                </a:solidFill>
                <a:latin typeface="+mn-lt"/>
                <a:ea typeface="+mn-ea"/>
                <a:cs typeface="+mn-cs"/>
              </a:rPr>
              <a:t>Wassertropfen gefrieren können.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Sportstätten früher </a:t>
            </a:r>
            <a:r>
              <a:rPr lang="de-DE" sz="1200" b="0" i="0" u="none" strike="noStrike" kern="1200" baseline="0" dirty="0">
                <a:solidFill>
                  <a:schemeClr val="tx1"/>
                </a:solidFill>
                <a:latin typeface="+mn-lt"/>
                <a:ea typeface="+mn-ea"/>
                <a:cs typeface="+mn-cs"/>
              </a:rPr>
              <a:t>im Jahr für die Außensaison</a:t>
            </a:r>
          </a:p>
          <a:p>
            <a:r>
              <a:rPr lang="de-DE" sz="1200" b="1" i="0" u="none" strike="noStrike" kern="1200" baseline="0" dirty="0">
                <a:solidFill>
                  <a:schemeClr val="tx1"/>
                </a:solidFill>
                <a:latin typeface="+mn-lt"/>
                <a:ea typeface="+mn-ea"/>
                <a:cs typeface="+mn-cs"/>
              </a:rPr>
              <a:t>einsatzbereit machen. </a:t>
            </a:r>
          </a:p>
          <a:p>
            <a:r>
              <a:rPr lang="de-DE" sz="1200" b="1" i="0" u="none" strike="noStrike" kern="1200" baseline="0" dirty="0">
                <a:solidFill>
                  <a:schemeClr val="tx1"/>
                </a:solidFill>
                <a:latin typeface="+mn-lt"/>
                <a:ea typeface="+mn-ea"/>
                <a:cs typeface="+mn-cs"/>
              </a:rPr>
              <a:t>• Photovoltaikanlagen auf ungenutzten Flächen installieren</a:t>
            </a:r>
            <a:r>
              <a:rPr lang="de-DE" sz="1200" b="0" i="0" u="none" strike="noStrike" kern="1200" baseline="0" dirty="0">
                <a:solidFill>
                  <a:schemeClr val="tx1"/>
                </a:solidFill>
                <a:latin typeface="+mn-lt"/>
                <a:ea typeface="+mn-ea"/>
                <a:cs typeface="+mn-cs"/>
              </a:rPr>
              <a:t>,</a:t>
            </a:r>
          </a:p>
          <a:p>
            <a:r>
              <a:rPr lang="de-DE" sz="1200" b="0" i="0" u="none" strike="noStrike" kern="1200" baseline="0" dirty="0">
                <a:solidFill>
                  <a:schemeClr val="tx1"/>
                </a:solidFill>
                <a:latin typeface="+mn-lt"/>
                <a:ea typeface="+mn-ea"/>
                <a:cs typeface="+mn-cs"/>
              </a:rPr>
              <a:t>um vermehrte Sonnenstunden im Winter besser zu</a:t>
            </a:r>
          </a:p>
          <a:p>
            <a:r>
              <a:rPr lang="de-DE" sz="1200" b="0" i="0" u="none" strike="noStrike" kern="1200" baseline="0" dirty="0">
                <a:solidFill>
                  <a:schemeClr val="tx1"/>
                </a:solidFill>
                <a:latin typeface="+mn-lt"/>
                <a:ea typeface="+mn-ea"/>
                <a:cs typeface="+mn-cs"/>
              </a:rPr>
              <a:t>nutzen.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Prozesse &amp; Veranstaltungen</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Neue Angebotsformen und Infrastrukturen </a:t>
            </a:r>
            <a:r>
              <a:rPr lang="de-DE" sz="1200" b="0" i="0" u="none" strike="noStrike" kern="1200" baseline="0" dirty="0">
                <a:solidFill>
                  <a:schemeClr val="tx1"/>
                </a:solidFill>
                <a:latin typeface="+mn-lt"/>
                <a:ea typeface="+mn-ea"/>
                <a:cs typeface="+mn-cs"/>
              </a:rPr>
              <a:t>abseits der</a:t>
            </a:r>
          </a:p>
          <a:p>
            <a:r>
              <a:rPr lang="de-DE" sz="1200" b="0" i="0" u="none" strike="noStrike" kern="1200" baseline="0" dirty="0">
                <a:solidFill>
                  <a:schemeClr val="tx1"/>
                </a:solidFill>
                <a:latin typeface="+mn-lt"/>
                <a:ea typeface="+mn-ea"/>
                <a:cs typeface="+mn-cs"/>
              </a:rPr>
              <a:t>klassischen Wintersportangebote </a:t>
            </a:r>
            <a:r>
              <a:rPr lang="de-DE" sz="1200" b="1" i="0" u="none" strike="noStrike" kern="1200" baseline="0" dirty="0">
                <a:solidFill>
                  <a:schemeClr val="tx1"/>
                </a:solidFill>
                <a:latin typeface="+mn-lt"/>
                <a:ea typeface="+mn-ea"/>
                <a:cs typeface="+mn-cs"/>
              </a:rPr>
              <a:t>kreieren.</a:t>
            </a:r>
          </a:p>
          <a:p>
            <a:r>
              <a:rPr lang="de-DE" sz="1200" b="1" i="0" u="none" strike="noStrike" kern="1200" baseline="0" dirty="0">
                <a:solidFill>
                  <a:schemeClr val="tx1"/>
                </a:solidFill>
                <a:latin typeface="+mn-lt"/>
                <a:ea typeface="+mn-ea"/>
                <a:cs typeface="+mn-cs"/>
              </a:rPr>
              <a:t>• Frequenz der </a:t>
            </a:r>
            <a:r>
              <a:rPr lang="de-DE" sz="1200" b="1" i="0" u="none" strike="noStrike" kern="1200" baseline="0" dirty="0" err="1">
                <a:solidFill>
                  <a:schemeClr val="tx1"/>
                </a:solidFill>
                <a:latin typeface="+mn-lt"/>
                <a:ea typeface="+mn-ea"/>
                <a:cs typeface="+mn-cs"/>
              </a:rPr>
              <a:t>Skibusse</a:t>
            </a:r>
            <a:r>
              <a:rPr lang="de-DE" sz="1200" b="0" i="0" u="none" strike="noStrike" kern="1200" baseline="0" dirty="0">
                <a:solidFill>
                  <a:schemeClr val="tx1"/>
                </a:solidFill>
                <a:latin typeface="+mn-lt"/>
                <a:ea typeface="+mn-ea"/>
                <a:cs typeface="+mn-cs"/>
              </a:rPr>
              <a:t> ins benachbarte Skigebiet</a:t>
            </a:r>
          </a:p>
          <a:p>
            <a:r>
              <a:rPr lang="de-DE" sz="1200" b="1" i="0" u="none" strike="noStrike" kern="1200" baseline="0" dirty="0">
                <a:solidFill>
                  <a:schemeClr val="tx1"/>
                </a:solidFill>
                <a:latin typeface="+mn-lt"/>
                <a:ea typeface="+mn-ea"/>
                <a:cs typeface="+mn-cs"/>
              </a:rPr>
              <a:t>erhöhen</a:t>
            </a:r>
            <a:r>
              <a:rPr lang="de-DE" sz="1200" b="0" i="0" u="none" strike="noStrike" kern="1200" baseline="0" dirty="0">
                <a:solidFill>
                  <a:schemeClr val="tx1"/>
                </a:solidFill>
                <a:latin typeface="+mn-lt"/>
                <a:ea typeface="+mn-ea"/>
                <a:cs typeface="+mn-cs"/>
              </a:rPr>
              <a:t>, wenn im eigenen Gebiet kein Schnee liegt.</a:t>
            </a:r>
          </a:p>
          <a:p>
            <a:r>
              <a:rPr lang="de-DE" sz="1200" b="0" i="0" u="none" strike="noStrike" kern="1200" baseline="0" dirty="0">
                <a:solidFill>
                  <a:schemeClr val="tx1"/>
                </a:solidFill>
                <a:latin typeface="+mn-lt"/>
                <a:ea typeface="+mn-ea"/>
                <a:cs typeface="+mn-cs"/>
              </a:rPr>
              <a:t>• Nutzung von Parks und Anlagen für Sport im Freien,</a:t>
            </a:r>
          </a:p>
          <a:p>
            <a:r>
              <a:rPr lang="de-DE" sz="1200" b="0" i="0" u="none" strike="noStrike" kern="1200" baseline="0" dirty="0">
                <a:solidFill>
                  <a:schemeClr val="tx1"/>
                </a:solidFill>
                <a:latin typeface="+mn-lt"/>
                <a:ea typeface="+mn-ea"/>
                <a:cs typeface="+mn-cs"/>
              </a:rPr>
              <a:t>sobald das Wetter es zulässt.</a:t>
            </a:r>
          </a:p>
          <a:p>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Verkürzung der Winterpause </a:t>
            </a:r>
            <a:r>
              <a:rPr lang="de-DE" sz="1200" b="0" i="0" u="none" strike="noStrike" kern="1200" baseline="0" dirty="0">
                <a:solidFill>
                  <a:schemeClr val="tx1"/>
                </a:solidFill>
                <a:latin typeface="+mn-lt"/>
                <a:ea typeface="+mn-ea"/>
                <a:cs typeface="+mn-cs"/>
              </a:rPr>
              <a:t>und dafür </a:t>
            </a:r>
            <a:r>
              <a:rPr lang="de-DE" sz="1200" b="1" i="0" u="none" strike="noStrike" kern="1200" baseline="0" dirty="0">
                <a:solidFill>
                  <a:schemeClr val="tx1"/>
                </a:solidFill>
                <a:latin typeface="+mn-lt"/>
                <a:ea typeface="+mn-ea"/>
                <a:cs typeface="+mn-cs"/>
              </a:rPr>
              <a:t>Verlängerung</a:t>
            </a:r>
          </a:p>
          <a:p>
            <a:r>
              <a:rPr lang="de-DE" sz="1200" b="1" i="0" u="none" strike="noStrike" kern="1200" baseline="0" dirty="0">
                <a:solidFill>
                  <a:schemeClr val="tx1"/>
                </a:solidFill>
                <a:latin typeface="+mn-lt"/>
                <a:ea typeface="+mn-ea"/>
                <a:cs typeface="+mn-cs"/>
              </a:rPr>
              <a:t>der Sommerpause </a:t>
            </a:r>
            <a:r>
              <a:rPr lang="de-DE" sz="1200" b="0" i="0" u="none" strike="noStrike" kern="1200" baseline="0" dirty="0">
                <a:solidFill>
                  <a:schemeClr val="tx1"/>
                </a:solidFill>
                <a:latin typeface="+mn-lt"/>
                <a:ea typeface="+mn-ea"/>
                <a:cs typeface="+mn-cs"/>
              </a:rPr>
              <a:t>aufgrund der extremen Hitze in den</a:t>
            </a:r>
          </a:p>
          <a:p>
            <a:r>
              <a:rPr lang="de-DE" sz="1200" b="0" i="0" u="none" strike="noStrike" kern="1200" baseline="0" dirty="0">
                <a:solidFill>
                  <a:schemeClr val="tx1"/>
                </a:solidFill>
                <a:latin typeface="+mn-lt"/>
                <a:ea typeface="+mn-ea"/>
                <a:cs typeface="+mn-cs"/>
              </a:rPr>
              <a:t>Sommermonaten.</a:t>
            </a:r>
          </a:p>
          <a:p>
            <a:r>
              <a:rPr lang="de-DE" sz="1200" b="0" i="0" u="none" strike="noStrike" kern="1200" baseline="0" dirty="0">
                <a:solidFill>
                  <a:schemeClr val="tx1"/>
                </a:solidFill>
                <a:latin typeface="+mn-lt"/>
                <a:ea typeface="+mn-ea"/>
                <a:cs typeface="+mn-cs"/>
              </a:rPr>
              <a:t>• Abstimmung zwischen Halleneigentümern und Sportvereinen</a:t>
            </a:r>
          </a:p>
          <a:p>
            <a:r>
              <a:rPr lang="de-DE" sz="1200" b="0" i="0" u="none" strike="noStrike" kern="1200" baseline="0" dirty="0">
                <a:solidFill>
                  <a:schemeClr val="tx1"/>
                </a:solidFill>
                <a:latin typeface="+mn-lt"/>
                <a:ea typeface="+mn-ea"/>
                <a:cs typeface="+mn-cs"/>
              </a:rPr>
              <a:t>zur fairen </a:t>
            </a:r>
            <a:r>
              <a:rPr lang="de-DE" sz="1200" b="1" i="0" u="none" strike="noStrike" kern="1200" baseline="0" dirty="0">
                <a:solidFill>
                  <a:schemeClr val="tx1"/>
                </a:solidFill>
                <a:latin typeface="+mn-lt"/>
                <a:ea typeface="+mn-ea"/>
                <a:cs typeface="+mn-cs"/>
              </a:rPr>
              <a:t>Neugestaltung von Saisonterminen</a:t>
            </a:r>
            <a:r>
              <a:rPr lang="de-DE" sz="1200" b="0" i="0" u="none" strike="noStrike" kern="1200" baseline="0" dirty="0">
                <a:solidFill>
                  <a:schemeClr val="tx1"/>
                </a:solidFill>
                <a:latin typeface="+mn-lt"/>
                <a:ea typeface="+mn-ea"/>
                <a:cs typeface="+mn-cs"/>
              </a:rPr>
              <a:t>.</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Kommunikation</a:t>
            </a:r>
          </a:p>
          <a:p>
            <a:r>
              <a:rPr lang="de-DE" sz="1200" b="1" i="0" u="none" strike="noStrike" kern="1200" baseline="0" dirty="0">
                <a:solidFill>
                  <a:schemeClr val="tx1"/>
                </a:solidFill>
                <a:latin typeface="+mn-lt"/>
                <a:ea typeface="+mn-ea"/>
                <a:cs typeface="+mn-cs"/>
              </a:rPr>
              <a:t>• Offene Kommunikation mit Mitgliedern </a:t>
            </a:r>
            <a:r>
              <a:rPr lang="de-DE" sz="1200" b="0" i="0" u="none" strike="noStrike" kern="1200" baseline="0" dirty="0">
                <a:solidFill>
                  <a:schemeClr val="tx1"/>
                </a:solidFill>
                <a:latin typeface="+mn-lt"/>
                <a:ea typeface="+mn-ea"/>
                <a:cs typeface="+mn-cs"/>
              </a:rPr>
              <a:t>über den</a:t>
            </a:r>
          </a:p>
          <a:p>
            <a:r>
              <a:rPr lang="de-DE" sz="1200" b="1" i="0" u="none" strike="noStrike" kern="1200" baseline="0" dirty="0">
                <a:solidFill>
                  <a:schemeClr val="tx1"/>
                </a:solidFill>
                <a:latin typeface="+mn-lt"/>
                <a:ea typeface="+mn-ea"/>
                <a:cs typeface="+mn-cs"/>
              </a:rPr>
              <a:t>Umgang des Vereins </a:t>
            </a:r>
            <a:r>
              <a:rPr lang="de-DE" sz="1200" b="0" i="0" u="none" strike="noStrike" kern="1200" baseline="0" dirty="0">
                <a:solidFill>
                  <a:schemeClr val="tx1"/>
                </a:solidFill>
                <a:latin typeface="+mn-lt"/>
                <a:ea typeface="+mn-ea"/>
                <a:cs typeface="+mn-cs"/>
              </a:rPr>
              <a:t>mit milderen Wintern.</a:t>
            </a:r>
          </a:p>
          <a:p>
            <a:r>
              <a:rPr lang="de-DE" sz="1200" b="0" i="0" u="none" strike="noStrike" kern="1200" baseline="0" dirty="0">
                <a:solidFill>
                  <a:schemeClr val="tx1"/>
                </a:solidFill>
                <a:latin typeface="+mn-lt"/>
                <a:ea typeface="+mn-ea"/>
                <a:cs typeface="+mn-cs"/>
              </a:rPr>
              <a:t>• Benachrichtigung von Natursportlerinnen und -</a:t>
            </a:r>
            <a:r>
              <a:rPr lang="de-DE" sz="1200" b="0" i="0" u="none" strike="noStrike" kern="1200" baseline="0" dirty="0" err="1">
                <a:solidFill>
                  <a:schemeClr val="tx1"/>
                </a:solidFill>
                <a:latin typeface="+mn-lt"/>
                <a:ea typeface="+mn-ea"/>
                <a:cs typeface="+mn-cs"/>
              </a:rPr>
              <a:t>sportlern</a:t>
            </a:r>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über neue </a:t>
            </a:r>
            <a:r>
              <a:rPr lang="de-DE" sz="1200" b="1" i="0" u="none" strike="noStrike" kern="1200" baseline="0" dirty="0">
                <a:solidFill>
                  <a:schemeClr val="tx1"/>
                </a:solidFill>
                <a:latin typeface="+mn-lt"/>
                <a:ea typeface="+mn-ea"/>
                <a:cs typeface="+mn-cs"/>
              </a:rPr>
              <a:t>Gefahren und Sicherheitsmaßnahmen</a:t>
            </a:r>
            <a:r>
              <a:rPr lang="de-DE" sz="1200" b="0" i="0" u="none" strike="noStrike" kern="1200" baseline="0" dirty="0">
                <a:solidFill>
                  <a:schemeClr val="tx1"/>
                </a:solidFill>
                <a:latin typeface="+mn-lt"/>
                <a:ea typeface="+mn-ea"/>
                <a:cs typeface="+mn-cs"/>
              </a:rPr>
              <a:t>,</a:t>
            </a:r>
          </a:p>
          <a:p>
            <a:r>
              <a:rPr lang="de-DE" sz="1200" b="0" i="0" u="none" strike="noStrike" kern="1200" baseline="0" dirty="0">
                <a:solidFill>
                  <a:schemeClr val="tx1"/>
                </a:solidFill>
                <a:latin typeface="+mn-lt"/>
                <a:ea typeface="+mn-ea"/>
                <a:cs typeface="+mn-cs"/>
              </a:rPr>
              <a:t>die sich durch mildere Winter ergeben.</a:t>
            </a: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25</a:t>
            </a:fld>
            <a:endParaRPr lang="de-DE"/>
          </a:p>
        </p:txBody>
      </p:sp>
    </p:spTree>
    <p:extLst>
      <p:ext uri="{BB962C8B-B14F-4D97-AF65-F5344CB8AC3E}">
        <p14:creationId xmlns:p14="http://schemas.microsoft.com/office/powerpoint/2010/main" val="2362310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Sie haben nun einiges gehört über die Frage, wie Sportvereine schon heute vom Klimawandel betroffen sind. Vielleicht kamen Ihnen schon erste Ideen, wie Ihr Sportverein sich gegen die Folgen des Klimawandels wappnen kann. Wenn Sie tiefer einsteigen möchten, bietet Ihnen das Projekt KLIMASPORT eine Toolbox mit vielen Modulen. In einer Handreichung wird Ihnen auch ausführlich erklärt, wie Sie die Module einsetzen können.</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Es gibt zum Beispiel eine ausführliche Broschüre mit ausführlichen Informationen und Tipps, Plakate, die Sie im eigenen Verein aushängen und mit Ihrem eigenen Logo versehen können, ein 3-minütiges </a:t>
            </a:r>
            <a:r>
              <a:rPr lang="de-DE" sz="1200" b="0" i="0" u="none" strike="noStrike" kern="1200" baseline="0" dirty="0" err="1">
                <a:solidFill>
                  <a:schemeClr val="tx1"/>
                </a:solidFill>
                <a:latin typeface="+mn-lt"/>
                <a:ea typeface="+mn-ea"/>
                <a:cs typeface="+mn-cs"/>
              </a:rPr>
              <a:t>Erklärvideo</a:t>
            </a:r>
            <a:r>
              <a:rPr lang="de-DE" sz="1200" b="0" i="0" u="none" strike="noStrike" kern="1200" baseline="0" dirty="0">
                <a:solidFill>
                  <a:schemeClr val="tx1"/>
                </a:solidFill>
                <a:latin typeface="+mn-lt"/>
                <a:ea typeface="+mn-ea"/>
                <a:cs typeface="+mn-cs"/>
              </a:rPr>
              <a:t>, eine Checkliste zur Erhebung der Betroffenheit des eigenen Sportvereins durch den Klimawandel, ein Quiz und ein Kreuzworträtsel zum spielerischen Testen des eigenen Wissensstandes, ein </a:t>
            </a:r>
            <a:r>
              <a:rPr lang="de-DE" sz="1200" b="0" i="0" u="none" strike="noStrike" kern="1200" baseline="0" dirty="0" err="1">
                <a:solidFill>
                  <a:schemeClr val="tx1"/>
                </a:solidFill>
                <a:latin typeface="+mn-lt"/>
                <a:ea typeface="+mn-ea"/>
                <a:cs typeface="+mn-cs"/>
              </a:rPr>
              <a:t>Social</a:t>
            </a:r>
            <a:r>
              <a:rPr lang="de-DE" sz="1200" b="0" i="0" u="none" strike="noStrike" kern="1200" baseline="0" dirty="0">
                <a:solidFill>
                  <a:schemeClr val="tx1"/>
                </a:solidFill>
                <a:latin typeface="+mn-lt"/>
                <a:ea typeface="+mn-ea"/>
                <a:cs typeface="+mn-cs"/>
              </a:rPr>
              <a:t> Media Kit mit grafisch vorbereiteten Informationen zur Verwendung auf eigenen Social-Media-Kanälen und individuell anpassbare Folien und Arbeitsblätter für Schulungen und</a:t>
            </a:r>
          </a:p>
          <a:p>
            <a:r>
              <a:rPr lang="de-DE" sz="1200" b="0" i="0" u="none" strike="noStrike" kern="1200" baseline="0" dirty="0">
                <a:solidFill>
                  <a:schemeClr val="tx1"/>
                </a:solidFill>
                <a:latin typeface="+mn-lt"/>
                <a:ea typeface="+mn-ea"/>
                <a:cs typeface="+mn-cs"/>
              </a:rPr>
              <a:t>Vorträge</a:t>
            </a:r>
            <a:r>
              <a:rPr lang="de-DE" sz="1200" b="1" i="0" u="none" strike="noStrike" kern="1200" baseline="0" dirty="0">
                <a:solidFill>
                  <a:schemeClr val="tx1"/>
                </a:solidFill>
                <a:latin typeface="+mn-lt"/>
                <a:ea typeface="+mn-ea"/>
                <a:cs typeface="+mn-cs"/>
              </a:rPr>
              <a:t>.</a:t>
            </a: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Besuchen Sie uns auf </a:t>
            </a:r>
            <a:r>
              <a:rPr lang="de-DE" sz="1200" b="1" i="0" u="none" strike="noStrike" kern="1200" baseline="0" dirty="0" err="1">
                <a:solidFill>
                  <a:schemeClr val="tx1"/>
                </a:solidFill>
                <a:latin typeface="+mn-lt"/>
                <a:ea typeface="+mn-ea"/>
                <a:cs typeface="+mn-cs"/>
              </a:rPr>
              <a:t>www.klimasport.de</a:t>
            </a:r>
            <a:endParaRPr lang="de-DE" sz="1200" b="1" i="0" u="none" strike="noStrike" kern="1200" baseline="0" dirty="0">
              <a:solidFill>
                <a:schemeClr val="tx1"/>
              </a:solidFill>
              <a:latin typeface="+mn-lt"/>
              <a:ea typeface="+mn-ea"/>
              <a:cs typeface="+mn-cs"/>
            </a:endParaRPr>
          </a:p>
          <a:p>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Wir freuen uns</a:t>
            </a:r>
            <a:endParaRPr lang="de-DE" sz="1200" b="0" i="0" u="none" strike="noStrike" kern="1200" baseline="0" dirty="0">
              <a:solidFill>
                <a:schemeClr val="tx1"/>
              </a:solidFill>
              <a:latin typeface="+mn-lt"/>
              <a:ea typeface="+mn-ea"/>
              <a:cs typeface="+mn-cs"/>
            </a:endParaRP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26</a:t>
            </a:fld>
            <a:endParaRPr lang="de-DE"/>
          </a:p>
        </p:txBody>
      </p:sp>
    </p:spTree>
    <p:extLst>
      <p:ext uri="{BB962C8B-B14F-4D97-AF65-F5344CB8AC3E}">
        <p14:creationId xmlns:p14="http://schemas.microsoft.com/office/powerpoint/2010/main" val="1329795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a:t>
            </a:r>
            <a:r>
              <a:rPr lang="de-DE" b="1" dirty="0"/>
              <a:t>Checkliste auf Seite 45-48 der Broschüre dient zum Herausfinden, von welchen Klimafolgen ein Verein konkret betroffen ist und inwiefern Handlungsbedarf besteht</a:t>
            </a:r>
            <a:r>
              <a:rPr lang="de-DE" dirty="0"/>
              <a:t>. Zu jeder Klimafolge (heiße &amp; trockene Sommer, Extremwetter, mildere Winter und Veränderung der Artenvielfalt) wird durch konkrete Fragen abgeklopft, ob der Verein von der entsprechenden Klimafolge betroffen ist. Es gibt die Möglichkeit durch Ankreuzen zu markieren, welche Fragen man für den Verein mit „JA“ beantworten kann. Wenn man einige Fragen mit „JA“ beantwortet, ist Ihr Verein von der entsprechenden Klimafolge betroffen und man hat durch die Leerzeilen die Möglichkeit weiterführende Gedanken und weitere Auswirkungen aufzuschreiben. </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27</a:t>
            </a:fld>
            <a:endParaRPr lang="de-DE"/>
          </a:p>
        </p:txBody>
      </p:sp>
    </p:spTree>
    <p:extLst>
      <p:ext uri="{BB962C8B-B14F-4D97-AF65-F5344CB8AC3E}">
        <p14:creationId xmlns:p14="http://schemas.microsoft.com/office/powerpoint/2010/main" val="1125480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28</a:t>
            </a:fld>
            <a:endParaRPr lang="de-DE"/>
          </a:p>
        </p:txBody>
      </p:sp>
    </p:spTree>
    <p:extLst>
      <p:ext uri="{BB962C8B-B14F-4D97-AF65-F5344CB8AC3E}">
        <p14:creationId xmlns:p14="http://schemas.microsoft.com/office/powerpoint/2010/main" val="501627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Das </a:t>
            </a:r>
            <a:r>
              <a:rPr lang="de-DE" b="1" dirty="0" err="1"/>
              <a:t>Social</a:t>
            </a:r>
            <a:r>
              <a:rPr lang="de-DE" b="1" dirty="0"/>
              <a:t> Media Kit setzt sich zusammen aus acht Infografiken zu Klimaanpassungs-Themen und dazu passenden Texten. </a:t>
            </a:r>
            <a:r>
              <a:rPr lang="de-DE" dirty="0"/>
              <a:t>Die Infografiken präsentieren jeweils einen Klimafakt, z.B. „87 % Anstieg an Hautkrebserkrankungen“, der mit einem informativen Text aus Vereinsperspektive </a:t>
            </a:r>
            <a:r>
              <a:rPr lang="de-DE" b="1" dirty="0"/>
              <a:t>auf </a:t>
            </a:r>
            <a:r>
              <a:rPr lang="de-DE" b="1" dirty="0" err="1"/>
              <a:t>Social</a:t>
            </a:r>
            <a:r>
              <a:rPr lang="de-DE" b="1" dirty="0"/>
              <a:t> Media veröffentlicht werden kann</a:t>
            </a:r>
            <a:r>
              <a:rPr lang="de-DE" b="0" dirty="0"/>
              <a:t>. Bilder und Texte im Kit sind Beispiele, die angepasst werden können. </a:t>
            </a:r>
            <a:r>
              <a:rPr lang="de-DE" dirty="0"/>
              <a:t>Empfehlenswert ist es, zusätzlich eigene Bilder zu nutzen, z.B. aus dem Verein während einer Hitzeperiode, auf dem ein Mitglied Wasser trinkt, um persönliche Eindrücke zu vermitteln. Darunter können eigene Textvariationen veröffentlicht werden, die die Mitglieder zum jeweiligen Thema sensibilisieren. Weitere Klimafakten können der Broschüre entnommen werden. Sollte auf der vereinseigenen Homepage eine Klima-Seite bestehen, ist eine Verlinkung sinnvoll. Sollte es vereinsintern keine Zuständigen für </a:t>
            </a:r>
            <a:r>
              <a:rPr lang="de-DE" dirty="0" err="1"/>
              <a:t>Social</a:t>
            </a:r>
            <a:r>
              <a:rPr lang="de-DE" dirty="0"/>
              <a:t> Media geben, lohnt es sich, in der Reihe der Mitglieder danach zu fragen.</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29</a:t>
            </a:fld>
            <a:endParaRPr lang="de-DE"/>
          </a:p>
        </p:txBody>
      </p:sp>
    </p:spTree>
    <p:extLst>
      <p:ext uri="{BB962C8B-B14F-4D97-AF65-F5344CB8AC3E}">
        <p14:creationId xmlns:p14="http://schemas.microsoft.com/office/powerpoint/2010/main" val="88017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ighlight>
                  <a:srgbClr val="FFFF00"/>
                </a:highlight>
              </a:rPr>
              <a:t>Das Plakat mit dem Titel „Werde klimaaktiv“ stellt konkrete Fragen an Vereinsmitglieder. Es ist unterteilt in Klimaschutz und Klimaanpassung. Pro Thema werden vier Fragen gestellt, die Gedanken dazu anregen, inwiefern die Themen im Verein schon mitgedacht werden. Unten auf dem Plakat sind Adressen genannt, wo man mehr zum Thema Klimaanpassung in Sportvereinen erfahren kann.</a:t>
            </a:r>
          </a:p>
          <a:p>
            <a:endParaRPr lang="de-DE" dirty="0"/>
          </a:p>
          <a:p>
            <a:r>
              <a:rPr lang="de-DE" dirty="0"/>
              <a:t>Das Plakat kann von Vereinen im Vereinsheim oder draußen sichtbar aufgehängt werden. Außerdem kann es einen Fortbildungsraum schmücken und erste Denkanstöße bieten. Auch auf den Social-Media-Kanälen kann das Plakat digital verbreitet werden. Vereine können durch einfaches Klicken und Einfügen einer Grafik ihr eigenes Logo und konkrete Ansprechpersonen auf das Plakat setzen. So bekommt das Plakat eine individuelle Note und die Vereine können mit Mitgliedern und Interessenten und Interessentinnen auf direktem Wege in Kontakt kommen.</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31</a:t>
            </a:fld>
            <a:endParaRPr lang="de-DE"/>
          </a:p>
        </p:txBody>
      </p:sp>
    </p:spTree>
    <p:extLst>
      <p:ext uri="{BB962C8B-B14F-4D97-AF65-F5344CB8AC3E}">
        <p14:creationId xmlns:p14="http://schemas.microsoft.com/office/powerpoint/2010/main" val="1949007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32</a:t>
            </a:fld>
            <a:endParaRPr lang="de-DE"/>
          </a:p>
        </p:txBody>
      </p:sp>
    </p:spTree>
    <p:extLst>
      <p:ext uri="{BB962C8B-B14F-4D97-AF65-F5344CB8AC3E}">
        <p14:creationId xmlns:p14="http://schemas.microsoft.com/office/powerpoint/2010/main" val="3843886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Das Kreuzworträtsel ist ein Modul zur Wissensabfrage</a:t>
            </a:r>
            <a:r>
              <a:rPr lang="de-DE" dirty="0"/>
              <a:t>. </a:t>
            </a:r>
            <a:r>
              <a:rPr lang="de-DE" b="1" dirty="0"/>
              <a:t>Anders als das Quiz ist es nicht immer intuitiv zu beantworten und</a:t>
            </a:r>
            <a:r>
              <a:rPr lang="de-DE" dirty="0"/>
              <a:t> </a:t>
            </a:r>
            <a:r>
              <a:rPr lang="de-DE" b="1" dirty="0"/>
              <a:t>man benötigt etwas Beschäftigung mit dem Thema Klimaanpassung. </a:t>
            </a:r>
            <a:r>
              <a:rPr lang="de-DE" dirty="0"/>
              <a:t>Es umfasst zehn Fragen rund um die Inhalte der Broschüre und der Präsentation. Es werden Kernbegriffe abgefragt, die – wenn aufmerksam die Broschüre oder die Präsentation bearbeitet wurde – einfach zu beantworten sind. </a:t>
            </a:r>
          </a:p>
          <a:p>
            <a:r>
              <a:rPr lang="de-DE" dirty="0"/>
              <a:t>Eher am Ende des Workshops</a:t>
            </a: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33</a:t>
            </a:fld>
            <a:endParaRPr lang="de-DE"/>
          </a:p>
        </p:txBody>
      </p:sp>
    </p:spTree>
    <p:extLst>
      <p:ext uri="{BB962C8B-B14F-4D97-AF65-F5344CB8AC3E}">
        <p14:creationId xmlns:p14="http://schemas.microsoft.com/office/powerpoint/2010/main" val="3563471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Die Broschüre ist das Herzstück der Materialen zum Thema Klimaanpassung in Sportvereinen. Hier wird die inhaltliche und wissenschaftliche Fundierung geschaffen</a:t>
            </a:r>
            <a:r>
              <a:rPr lang="de-DE" dirty="0"/>
              <a:t>. Die Leser und Leserinnen erfahren, was der </a:t>
            </a:r>
            <a:r>
              <a:rPr lang="de-DE" b="1" dirty="0"/>
              <a:t>Klimawandel ist und welche Folgen </a:t>
            </a:r>
            <a:r>
              <a:rPr lang="de-DE" dirty="0"/>
              <a:t>er hat. Klimaschutz wird mithilfe von praktischen Beispielen aus dem Sportbereich von </a:t>
            </a:r>
            <a:r>
              <a:rPr lang="de-DE" b="0" dirty="0"/>
              <a:t>der Klimaanpassung </a:t>
            </a:r>
            <a:r>
              <a:rPr lang="de-DE" dirty="0"/>
              <a:t>differenziert. Die Broschüre präsentiert die verschiedenen Klimafolgen mit </a:t>
            </a:r>
            <a:r>
              <a:rPr lang="de-DE" b="1" dirty="0"/>
              <a:t>hilfreichen Tipps zur Anpassung der Sportvereine </a:t>
            </a:r>
            <a:r>
              <a:rPr lang="de-DE" dirty="0"/>
              <a:t>an die jeweiligen Klimafolgen</a:t>
            </a:r>
            <a:r>
              <a:rPr lang="de-DE" b="1" dirty="0"/>
              <a:t>. Außerdem berichten Sportvereine in Form von Zitaten, wie sie die Klimafolgen bisher erlebt haben</a:t>
            </a:r>
            <a:r>
              <a:rPr lang="de-DE" dirty="0"/>
              <a:t>. </a:t>
            </a:r>
            <a:r>
              <a:rPr lang="de-DE" b="1" dirty="0"/>
              <a:t>Weitere Informationen, zum Beispiel beim Verhalten bei Wettkämpfen oder Kunstrasen, stehen zur Verfügung. </a:t>
            </a:r>
            <a:r>
              <a:rPr lang="de-DE" dirty="0"/>
              <a:t>Vereinsmitglieder haben zusätzlich die Möglichkeit einen „Schnellcheck“ durchzuführen, um herauszufinden, von welchen Klimafolgen ihr Verein besonders betroffen ist und wo Handlungsbedarf besteht. </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34</a:t>
            </a:fld>
            <a:endParaRPr lang="de-DE"/>
          </a:p>
        </p:txBody>
      </p:sp>
    </p:spTree>
    <p:extLst>
      <p:ext uri="{BB962C8B-B14F-4D97-AF65-F5344CB8AC3E}">
        <p14:creationId xmlns:p14="http://schemas.microsoft.com/office/powerpoint/2010/main" val="399482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Das Klima ändert sich weltweit. In dieser Grafik sehen Sie die “</a:t>
            </a:r>
            <a:r>
              <a:rPr lang="de-DE" sz="1200" b="0" i="0" kern="1200" dirty="0" err="1">
                <a:solidFill>
                  <a:schemeClr val="tx1"/>
                </a:solidFill>
                <a:effectLst/>
                <a:latin typeface="+mn-lt"/>
                <a:ea typeface="+mn-ea"/>
                <a:cs typeface="+mn-cs"/>
              </a:rPr>
              <a:t>Warming</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Stripes</a:t>
            </a:r>
            <a:r>
              <a:rPr lang="de-DE" sz="1200" b="0" i="0" kern="1200" dirty="0">
                <a:solidFill>
                  <a:schemeClr val="tx1"/>
                </a:solidFill>
                <a:effectLst/>
                <a:latin typeface="+mn-lt"/>
                <a:ea typeface="+mn-ea"/>
                <a:cs typeface="+mn-cs"/>
              </a:rPr>
              <a:t>“ des britischen Klimaforschers Ed Hawkins, der mit Farben die Temperaturentwicklung seit Beginn der Wetteraufzeichnung dargestellt hat. Mit dem Klimawandel – den vermehrten roten Streifen auf der rechten Seite - ändern sich die Lebensbedingungen der Menschen – auch in Deutschland. Deshalb hat die Lust auf besser leben gGmbH das Projekt KLIMASPORT durchgeführt, welches </a:t>
            </a:r>
            <a:r>
              <a:rPr lang="de-DE" sz="1200" b="0" i="0" u="none" strike="noStrike" kern="1200" baseline="0" dirty="0">
                <a:solidFill>
                  <a:schemeClr val="tx1"/>
                </a:solidFill>
                <a:latin typeface="+mn-lt"/>
                <a:ea typeface="+mn-ea"/>
                <a:cs typeface="+mn-cs"/>
              </a:rPr>
              <a:t>durch das Bundesumweltministerium gefördert wurde. Es </a:t>
            </a:r>
            <a:r>
              <a:rPr lang="de-DE" sz="1200" b="1" i="0" u="none" strike="noStrike" kern="1200" baseline="0" dirty="0">
                <a:solidFill>
                  <a:schemeClr val="tx1"/>
                </a:solidFill>
                <a:latin typeface="+mn-lt"/>
                <a:ea typeface="+mn-ea"/>
                <a:cs typeface="+mn-cs"/>
              </a:rPr>
              <a:t>informiert über die Auswirkungen des Klimawandels auf Sportvereine in Deutschland</a:t>
            </a:r>
            <a:r>
              <a:rPr lang="de-DE" sz="1200" b="0" i="0" u="none" strike="noStrike" kern="1200" baseline="0" dirty="0">
                <a:solidFill>
                  <a:schemeClr val="tx1"/>
                </a:solidFill>
                <a:latin typeface="+mn-lt"/>
                <a:ea typeface="+mn-ea"/>
                <a:cs typeface="+mn-cs"/>
              </a:rPr>
              <a:t>. Anhand praktischer Beispiele und Informationen wird aufgezeigt, wie Sie sich und Ihren Verein durch verschiedene </a:t>
            </a:r>
            <a:r>
              <a:rPr lang="de-DE" sz="1200" b="1" i="0" u="none" strike="noStrike" kern="1200" baseline="0" dirty="0">
                <a:solidFill>
                  <a:schemeClr val="tx1"/>
                </a:solidFill>
                <a:latin typeface="+mn-lt"/>
                <a:ea typeface="+mn-ea"/>
                <a:cs typeface="+mn-cs"/>
              </a:rPr>
              <a:t>Maßnahmen besser gegen klimawandelbedingte Herausforderungen wappnen </a:t>
            </a:r>
            <a:r>
              <a:rPr lang="de-DE" sz="1200" b="0" i="0" u="none" strike="noStrike" kern="1200" baseline="0" dirty="0">
                <a:solidFill>
                  <a:schemeClr val="tx1"/>
                </a:solidFill>
                <a:latin typeface="+mn-lt"/>
                <a:ea typeface="+mn-ea"/>
                <a:cs typeface="+mn-cs"/>
              </a:rPr>
              <a:t>können. Das Ziel ist es, die ehrenamtlich </a:t>
            </a:r>
            <a:r>
              <a:rPr lang="de-DE" sz="1200" b="1" i="0" u="none" strike="noStrike" kern="1200" baseline="0" dirty="0">
                <a:solidFill>
                  <a:schemeClr val="tx1"/>
                </a:solidFill>
                <a:latin typeface="+mn-lt"/>
                <a:ea typeface="+mn-ea"/>
                <a:cs typeface="+mn-cs"/>
              </a:rPr>
              <a:t>engagierten Mitarbeiter*innen </a:t>
            </a:r>
            <a:r>
              <a:rPr lang="de-DE" sz="1200" b="0" i="0" u="none" strike="noStrike" kern="1200" baseline="0" dirty="0">
                <a:solidFill>
                  <a:schemeClr val="tx1"/>
                </a:solidFill>
                <a:latin typeface="+mn-lt"/>
                <a:ea typeface="+mn-ea"/>
                <a:cs typeface="+mn-cs"/>
              </a:rPr>
              <a:t>für die Anpassung der Sportvereine an den Klimawandel in Deutschland zu </a:t>
            </a:r>
            <a:r>
              <a:rPr lang="de-DE" sz="1200" b="1" i="0" u="none" strike="noStrike" kern="1200" baseline="0" dirty="0">
                <a:solidFill>
                  <a:schemeClr val="tx1"/>
                </a:solidFill>
                <a:latin typeface="+mn-lt"/>
                <a:ea typeface="+mn-ea"/>
                <a:cs typeface="+mn-cs"/>
              </a:rPr>
              <a:t>gewinnen.</a:t>
            </a:r>
          </a:p>
          <a:p>
            <a:endParaRPr lang="de-DE" sz="1200" b="0" i="0" u="none" strike="noStrike" kern="1200" baseline="0" dirty="0">
              <a:solidFill>
                <a:schemeClr val="tx1"/>
              </a:solidFill>
              <a:latin typeface="+mn-lt"/>
              <a:ea typeface="+mn-ea"/>
              <a:cs typeface="+mn-cs"/>
            </a:endParaRPr>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a:t>
            </a:fld>
            <a:endParaRPr lang="de-DE"/>
          </a:p>
        </p:txBody>
      </p:sp>
    </p:spTree>
    <p:extLst>
      <p:ext uri="{BB962C8B-B14F-4D97-AF65-F5344CB8AC3E}">
        <p14:creationId xmlns:p14="http://schemas.microsoft.com/office/powerpoint/2010/main" val="600265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Neben Klimaanpassung und -schutz spielen auch Themen wie nachhaltiges Sportstättenmanagement,</a:t>
            </a:r>
          </a:p>
          <a:p>
            <a:r>
              <a:rPr lang="de-DE" sz="1200" b="0" i="0" u="none" strike="noStrike" kern="1200" baseline="0" dirty="0">
                <a:solidFill>
                  <a:schemeClr val="tx1"/>
                </a:solidFill>
                <a:latin typeface="+mn-lt"/>
                <a:ea typeface="+mn-ea"/>
                <a:cs typeface="+mn-cs"/>
              </a:rPr>
              <a:t>nachhaltige Mobilität oder Fairtrade eine immer wichtigere Rolle. Denn diese berühren nicht</a:t>
            </a:r>
          </a:p>
          <a:p>
            <a:r>
              <a:rPr lang="de-DE" sz="1200" b="0" i="0" u="none" strike="noStrike" kern="1200" baseline="0" dirty="0">
                <a:solidFill>
                  <a:schemeClr val="tx1"/>
                </a:solidFill>
                <a:latin typeface="+mn-lt"/>
                <a:ea typeface="+mn-ea"/>
                <a:cs typeface="+mn-cs"/>
              </a:rPr>
              <a:t>nur den alltäglichen Vereinsbetrieb, sondern zielen auch auf die Sicherung der Zukunftsfähigkeit</a:t>
            </a:r>
          </a:p>
          <a:p>
            <a:r>
              <a:rPr lang="de-DE" sz="1200" b="0" i="0" u="none" strike="noStrike" kern="1200" baseline="0" dirty="0">
                <a:solidFill>
                  <a:schemeClr val="tx1"/>
                </a:solidFill>
                <a:latin typeface="+mn-lt"/>
                <a:ea typeface="+mn-ea"/>
                <a:cs typeface="+mn-cs"/>
              </a:rPr>
              <a:t>des Vereins ab.</a:t>
            </a: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37</a:t>
            </a:fld>
            <a:endParaRPr lang="de-DE"/>
          </a:p>
        </p:txBody>
      </p:sp>
    </p:spTree>
    <p:extLst>
      <p:ext uri="{BB962C8B-B14F-4D97-AF65-F5344CB8AC3E}">
        <p14:creationId xmlns:p14="http://schemas.microsoft.com/office/powerpoint/2010/main" val="29192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Der menschengemachte Klimawandel wird auch „</a:t>
            </a:r>
            <a:r>
              <a:rPr lang="de-DE" sz="1200" b="1" i="0" u="none" strike="noStrike" kern="1200" baseline="0" dirty="0">
                <a:solidFill>
                  <a:schemeClr val="tx1"/>
                </a:solidFill>
                <a:latin typeface="+mn-lt"/>
                <a:ea typeface="+mn-ea"/>
                <a:cs typeface="+mn-cs"/>
              </a:rPr>
              <a:t>Globale Erwärmung“ genannt </a:t>
            </a:r>
          </a:p>
          <a:p>
            <a:r>
              <a:rPr lang="de-DE" sz="1200" b="1" i="0" u="none" strike="noStrike" kern="1200" baseline="0" dirty="0">
                <a:solidFill>
                  <a:schemeClr val="tx1"/>
                </a:solidFill>
                <a:latin typeface="+mn-lt"/>
                <a:ea typeface="+mn-ea"/>
                <a:cs typeface="+mn-cs"/>
              </a:rPr>
              <a:t>und kommt primär durch Treibhausgase wie CO2 und Methan zustande</a:t>
            </a:r>
            <a:r>
              <a:rPr lang="de-DE" sz="1200" b="0" i="0" u="none" strike="noStrike" kern="1200" baseline="0" dirty="0">
                <a:solidFill>
                  <a:schemeClr val="tx1"/>
                </a:solidFill>
                <a:latin typeface="+mn-lt"/>
                <a:ea typeface="+mn-ea"/>
                <a:cs typeface="+mn-cs"/>
              </a:rPr>
              <a:t>. </a:t>
            </a:r>
          </a:p>
          <a:p>
            <a:r>
              <a:rPr lang="de-DE" sz="1200" b="0" i="0" u="none" strike="noStrike" kern="1200" baseline="0" dirty="0">
                <a:solidFill>
                  <a:schemeClr val="tx1"/>
                </a:solidFill>
                <a:latin typeface="+mn-lt"/>
                <a:ea typeface="+mn-ea"/>
                <a:cs typeface="+mn-cs"/>
              </a:rPr>
              <a:t>Diese werden im Alltag der Menschen und durch die Wirtschaft (Abholzung, </a:t>
            </a:r>
          </a:p>
          <a:p>
            <a:r>
              <a:rPr lang="de-DE" sz="1200" b="0" i="0" u="none" strike="noStrike" kern="1200" baseline="0" dirty="0">
                <a:solidFill>
                  <a:schemeClr val="tx1"/>
                </a:solidFill>
                <a:latin typeface="+mn-lt"/>
                <a:ea typeface="+mn-ea"/>
                <a:cs typeface="+mn-cs"/>
              </a:rPr>
              <a:t>intensive Landwirtschaft, energieintensive Produktion mit fossilen Brennstoffen etc.) </a:t>
            </a:r>
          </a:p>
          <a:p>
            <a:r>
              <a:rPr lang="de-DE" sz="1200" b="0" i="0" u="none" strike="noStrike" kern="1200" baseline="0" dirty="0">
                <a:solidFill>
                  <a:schemeClr val="tx1"/>
                </a:solidFill>
                <a:latin typeface="+mn-lt"/>
                <a:ea typeface="+mn-ea"/>
                <a:cs typeface="+mn-cs"/>
              </a:rPr>
              <a:t>freigesetzt. So gelangen sie in die Erdatmosphäre. Sie sorgen dafür, dass </a:t>
            </a:r>
          </a:p>
          <a:p>
            <a:r>
              <a:rPr lang="de-DE" sz="1200" b="0" i="0" u="none" strike="noStrike" kern="1200" baseline="0" dirty="0">
                <a:solidFill>
                  <a:schemeClr val="tx1"/>
                </a:solidFill>
                <a:latin typeface="+mn-lt"/>
                <a:ea typeface="+mn-ea"/>
                <a:cs typeface="+mn-cs"/>
              </a:rPr>
              <a:t>Sonnenenergie in der Atmosphäre gespeichert wird. </a:t>
            </a:r>
            <a:r>
              <a:rPr lang="de-DE" sz="1200" b="1" i="0" u="none" strike="noStrike" kern="1200" baseline="0" dirty="0">
                <a:solidFill>
                  <a:schemeClr val="tx1"/>
                </a:solidFill>
                <a:latin typeface="+mn-lt"/>
                <a:ea typeface="+mn-ea"/>
                <a:cs typeface="+mn-cs"/>
              </a:rPr>
              <a:t>Je mehr Treibhausgase sich </a:t>
            </a:r>
          </a:p>
          <a:p>
            <a:r>
              <a:rPr lang="de-DE" sz="1200" b="1" i="0" u="none" strike="noStrike" kern="1200" baseline="0" dirty="0">
                <a:solidFill>
                  <a:schemeClr val="tx1"/>
                </a:solidFill>
                <a:latin typeface="+mn-lt"/>
                <a:ea typeface="+mn-ea"/>
                <a:cs typeface="+mn-cs"/>
              </a:rPr>
              <a:t>in der Atmosphäre befinden, desto wärmer wird die Erde. </a:t>
            </a:r>
          </a:p>
          <a:p>
            <a:endParaRPr lang="de-DE" sz="1200" b="1"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Durch die steigenden Durchschnittstemperaturen wird ein Dominoeffekt in Kraft gesetzt </a:t>
            </a:r>
          </a:p>
          <a:p>
            <a:r>
              <a:rPr lang="de-DE" sz="1200" b="0" i="0" u="none" strike="noStrike" kern="1200" baseline="0" dirty="0">
                <a:solidFill>
                  <a:schemeClr val="tx1"/>
                </a:solidFill>
                <a:latin typeface="+mn-lt"/>
                <a:ea typeface="+mn-ea"/>
                <a:cs typeface="+mn-cs"/>
              </a:rPr>
              <a:t>und eine Reihe von Klimafolgen wirken auch auf Deutschland. </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Zum Beispiel hat der Klimawandel ernste </a:t>
            </a:r>
            <a:r>
              <a:rPr lang="de-DE" sz="1200" b="1" i="0" u="none" strike="noStrike" kern="1200" baseline="0" dirty="0">
                <a:solidFill>
                  <a:schemeClr val="tx1"/>
                </a:solidFill>
                <a:latin typeface="+mn-lt"/>
                <a:ea typeface="+mn-ea"/>
                <a:cs typeface="+mn-cs"/>
              </a:rPr>
              <a:t>Folgen für die Gesundheit.</a:t>
            </a:r>
          </a:p>
          <a:p>
            <a:r>
              <a:rPr lang="de-DE" sz="1200" b="0" i="0" u="none" strike="noStrike" kern="1200" baseline="0" dirty="0">
                <a:solidFill>
                  <a:schemeClr val="tx1"/>
                </a:solidFill>
                <a:latin typeface="+mn-lt"/>
                <a:ea typeface="+mn-ea"/>
                <a:cs typeface="+mn-cs"/>
              </a:rPr>
              <a:t> Im Sommer 2018 starben allein in den Bundesländern Berlin und Hessen etwa </a:t>
            </a:r>
          </a:p>
          <a:p>
            <a:r>
              <a:rPr lang="de-DE" sz="1200" b="0" i="0" u="none" strike="noStrike" kern="1200" baseline="0" dirty="0">
                <a:solidFill>
                  <a:schemeClr val="tx1"/>
                </a:solidFill>
                <a:latin typeface="+mn-lt"/>
                <a:ea typeface="+mn-ea"/>
                <a:cs typeface="+mn-cs"/>
              </a:rPr>
              <a:t>1.200 Menschen an den Folgen der Hitze. </a:t>
            </a:r>
            <a:r>
              <a:rPr lang="de-DE" sz="1200" b="1" i="0" u="none" strike="noStrike" kern="1200" baseline="0" dirty="0">
                <a:solidFill>
                  <a:schemeClr val="tx1"/>
                </a:solidFill>
                <a:latin typeface="+mn-lt"/>
                <a:ea typeface="+mn-ea"/>
                <a:cs typeface="+mn-cs"/>
              </a:rPr>
              <a:t>In der Landwirtschaft führen trockene </a:t>
            </a:r>
          </a:p>
          <a:p>
            <a:r>
              <a:rPr lang="de-DE" sz="1200" b="1" i="0" u="none" strike="noStrike" kern="1200" baseline="0" dirty="0">
                <a:solidFill>
                  <a:schemeClr val="tx1"/>
                </a:solidFill>
                <a:latin typeface="+mn-lt"/>
                <a:ea typeface="+mn-ea"/>
                <a:cs typeface="+mn-cs"/>
              </a:rPr>
              <a:t>Sommer zu Ausfällen bei der Ernte. </a:t>
            </a:r>
            <a:r>
              <a:rPr lang="de-DE" sz="1200" b="0" i="0" u="none" strike="noStrike" kern="1200" baseline="0" dirty="0">
                <a:solidFill>
                  <a:schemeClr val="tx1"/>
                </a:solidFill>
                <a:latin typeface="+mn-lt"/>
                <a:ea typeface="+mn-ea"/>
                <a:cs typeface="+mn-cs"/>
              </a:rPr>
              <a:t>Wegen des niedrigen Wasserstands in den </a:t>
            </a:r>
          </a:p>
          <a:p>
            <a:r>
              <a:rPr lang="de-DE" sz="1200" b="0" i="0" u="none" strike="noStrike" kern="1200" baseline="0" dirty="0">
                <a:solidFill>
                  <a:schemeClr val="tx1"/>
                </a:solidFill>
                <a:latin typeface="+mn-lt"/>
                <a:ea typeface="+mn-ea"/>
                <a:cs typeface="+mn-cs"/>
              </a:rPr>
              <a:t>Flüssen können </a:t>
            </a:r>
            <a:r>
              <a:rPr lang="de-DE" sz="1200" b="1" i="0" u="none" strike="noStrike" kern="1200" baseline="0" dirty="0">
                <a:solidFill>
                  <a:schemeClr val="tx1"/>
                </a:solidFill>
                <a:latin typeface="+mn-lt"/>
                <a:ea typeface="+mn-ea"/>
                <a:cs typeface="+mn-cs"/>
              </a:rPr>
              <a:t>weniger Frachtschiffe fahren</a:t>
            </a:r>
            <a:r>
              <a:rPr lang="de-DE" sz="1200" b="0" i="0" u="none" strike="noStrike" kern="1200" baseline="0" dirty="0">
                <a:solidFill>
                  <a:schemeClr val="tx1"/>
                </a:solidFill>
                <a:latin typeface="+mn-lt"/>
                <a:ea typeface="+mn-ea"/>
                <a:cs typeface="+mn-cs"/>
              </a:rPr>
              <a:t>, dadurch werden in manchen Regionen </a:t>
            </a:r>
          </a:p>
          <a:p>
            <a:r>
              <a:rPr lang="de-DE" sz="1200" b="0" i="0" u="none" strike="noStrike" kern="1200" baseline="0" dirty="0">
                <a:solidFill>
                  <a:schemeClr val="tx1"/>
                </a:solidFill>
                <a:latin typeface="+mn-lt"/>
                <a:ea typeface="+mn-ea"/>
                <a:cs typeface="+mn-cs"/>
              </a:rPr>
              <a:t>Güter knapp. Außerdem kommt es vermehrt zu </a:t>
            </a:r>
            <a:r>
              <a:rPr lang="de-DE" sz="1200" b="1" i="0" u="none" strike="noStrike" kern="1200" baseline="0" dirty="0">
                <a:solidFill>
                  <a:schemeClr val="tx1"/>
                </a:solidFill>
                <a:latin typeface="+mn-lt"/>
                <a:ea typeface="+mn-ea"/>
                <a:cs typeface="+mn-cs"/>
              </a:rPr>
              <a:t>Unwettern mit Sturm, Hagel und </a:t>
            </a:r>
          </a:p>
          <a:p>
            <a:r>
              <a:rPr lang="de-DE" sz="1200" b="1" i="0" u="none" strike="noStrike" kern="1200" baseline="0" dirty="0">
                <a:solidFill>
                  <a:schemeClr val="tx1"/>
                </a:solidFill>
                <a:latin typeface="+mn-lt"/>
                <a:ea typeface="+mn-ea"/>
                <a:cs typeface="+mn-cs"/>
              </a:rPr>
              <a:t>Starkregen. </a:t>
            </a:r>
            <a:r>
              <a:rPr lang="de-DE" sz="1200" b="0" i="0" u="none" strike="noStrike" kern="1200" baseline="0" dirty="0">
                <a:solidFill>
                  <a:schemeClr val="tx1"/>
                </a:solidFill>
                <a:latin typeface="+mn-lt"/>
                <a:ea typeface="+mn-ea"/>
                <a:cs typeface="+mn-cs"/>
              </a:rPr>
              <a:t>Dabei wurden zum Beispiel Dächer beschädigt, Bäume stürzten auf Autos </a:t>
            </a:r>
          </a:p>
          <a:p>
            <a:r>
              <a:rPr lang="de-DE" sz="1200" b="0" i="0" u="none" strike="noStrike" kern="1200" baseline="0" dirty="0">
                <a:solidFill>
                  <a:schemeClr val="tx1"/>
                </a:solidFill>
                <a:latin typeface="+mn-lt"/>
                <a:ea typeface="+mn-ea"/>
                <a:cs typeface="+mn-cs"/>
              </a:rPr>
              <a:t>und Straßen wurden unterspült. Die Beseitigung solcher Schäden ist teuer. </a:t>
            </a:r>
          </a:p>
          <a:p>
            <a:r>
              <a:rPr lang="de-DE" sz="1200" b="0" i="0" u="none" strike="noStrike" kern="1200" baseline="0" dirty="0">
                <a:solidFill>
                  <a:schemeClr val="tx1"/>
                </a:solidFill>
                <a:latin typeface="+mn-lt"/>
                <a:ea typeface="+mn-ea"/>
                <a:cs typeface="+mn-cs"/>
              </a:rPr>
              <a:t>In einem Jahr mit vielen Unwettern können </a:t>
            </a:r>
            <a:r>
              <a:rPr lang="de-DE" sz="1200" b="1" i="0" u="none" strike="noStrike" kern="1200" baseline="0" dirty="0">
                <a:solidFill>
                  <a:schemeClr val="tx1"/>
                </a:solidFill>
                <a:latin typeface="+mn-lt"/>
                <a:ea typeface="+mn-ea"/>
                <a:cs typeface="+mn-cs"/>
              </a:rPr>
              <a:t>mehrere Milliarden Euro </a:t>
            </a:r>
            <a:r>
              <a:rPr lang="de-DE" sz="1200" b="0" i="0" u="none" strike="noStrike" kern="1200" baseline="0" dirty="0">
                <a:solidFill>
                  <a:schemeClr val="tx1"/>
                </a:solidFill>
                <a:latin typeface="+mn-lt"/>
                <a:ea typeface="+mn-ea"/>
                <a:cs typeface="+mn-cs"/>
              </a:rPr>
              <a:t>zusammenkommen.</a:t>
            </a:r>
            <a:endParaRPr lang="de-DE" sz="1200" b="1"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Klimawandel bedeutet nicht, dass jeder Sommer in Zukunft ein neuer Rekordsommer wird. Allerdings</a:t>
            </a:r>
          </a:p>
          <a:p>
            <a:r>
              <a:rPr lang="de-DE" sz="1200" b="1" i="0" u="none" strike="noStrike" kern="1200" baseline="0" dirty="0">
                <a:solidFill>
                  <a:schemeClr val="tx1"/>
                </a:solidFill>
                <a:latin typeface="+mn-lt"/>
                <a:ea typeface="+mn-ea"/>
                <a:cs typeface="+mn-cs"/>
              </a:rPr>
              <a:t>steigt die Wahrscheinlichkeit für extreme Hitzeereignisse: </a:t>
            </a:r>
            <a:r>
              <a:rPr lang="de-DE" sz="1200" b="0" i="0" u="none" strike="noStrike" kern="1200" baseline="0" dirty="0">
                <a:solidFill>
                  <a:schemeClr val="tx1"/>
                </a:solidFill>
                <a:latin typeface="+mn-lt"/>
                <a:ea typeface="+mn-ea"/>
                <a:cs typeface="+mn-cs"/>
              </a:rPr>
              <a:t>Seit der Jahrtausendwende waren</a:t>
            </a:r>
          </a:p>
          <a:p>
            <a:r>
              <a:rPr lang="de-DE" sz="1200" b="0" i="0" u="none" strike="noStrike" kern="1200" baseline="0" dirty="0">
                <a:solidFill>
                  <a:schemeClr val="tx1"/>
                </a:solidFill>
                <a:latin typeface="+mn-lt"/>
                <a:ea typeface="+mn-ea"/>
                <a:cs typeface="+mn-cs"/>
              </a:rPr>
              <a:t>fast alle Jahre deutlich wärmer als in vorigen Jahrzehnten, oftmals begleitet von außergewöhnlich</a:t>
            </a:r>
          </a:p>
          <a:p>
            <a:r>
              <a:rPr lang="de-DE" sz="1200" b="0" i="0" u="none" strike="noStrike" kern="1200" baseline="0" dirty="0">
                <a:solidFill>
                  <a:schemeClr val="tx1"/>
                </a:solidFill>
                <a:latin typeface="+mn-lt"/>
                <a:ea typeface="+mn-ea"/>
                <a:cs typeface="+mn-cs"/>
              </a:rPr>
              <a:t>hohen oder niedrigen Niederschlagsmengen. In Deutschland gab es in den Jahren 2018, 2019 und</a:t>
            </a:r>
          </a:p>
          <a:p>
            <a:r>
              <a:rPr lang="de-DE" sz="1200" b="0" i="0" u="none" strike="noStrike" kern="1200" baseline="0" dirty="0">
                <a:solidFill>
                  <a:schemeClr val="tx1"/>
                </a:solidFill>
                <a:latin typeface="+mn-lt"/>
                <a:ea typeface="+mn-ea"/>
                <a:cs typeface="+mn-cs"/>
              </a:rPr>
              <a:t>2020 mehrere Hitzewellen. Solche Wetterextreme hat es zwar immer schon gegeben. Aber durch den</a:t>
            </a:r>
          </a:p>
          <a:p>
            <a:r>
              <a:rPr lang="de-DE" sz="1200" b="0" i="0" u="none" strike="noStrike" kern="1200" baseline="0" dirty="0">
                <a:solidFill>
                  <a:schemeClr val="tx1"/>
                </a:solidFill>
                <a:latin typeface="+mn-lt"/>
                <a:ea typeface="+mn-ea"/>
                <a:cs typeface="+mn-cs"/>
              </a:rPr>
              <a:t>Klimawandel werden sie häufiger und es kommt ein Dominoeffekt zustande. Neun der zehn wärmsten Jahre, die in Deutschland beobachtet</a:t>
            </a:r>
          </a:p>
          <a:p>
            <a:r>
              <a:rPr lang="de-DE" sz="1200" b="0" i="0" u="none" strike="noStrike" kern="1200" baseline="0" dirty="0">
                <a:solidFill>
                  <a:schemeClr val="tx1"/>
                </a:solidFill>
                <a:latin typeface="+mn-lt"/>
                <a:ea typeface="+mn-ea"/>
                <a:cs typeface="+mn-cs"/>
              </a:rPr>
              <a:t>wurden, lagen innerhalb der vergangenen 20 Jahre.</a:t>
            </a:r>
          </a:p>
          <a:p>
            <a:endParaRPr lang="de-DE" sz="1200" b="0" i="0" u="none" strike="noStrike" kern="1200" baseline="0" dirty="0">
              <a:solidFill>
                <a:schemeClr val="tx1"/>
              </a:solidFill>
              <a:latin typeface="+mn-lt"/>
              <a:ea typeface="+mn-ea"/>
              <a:cs typeface="+mn-cs"/>
            </a:endParaRPr>
          </a:p>
        </p:txBody>
      </p:sp>
      <p:sp>
        <p:nvSpPr>
          <p:cNvPr id="4" name="Fußzeilenplatzhalter 3"/>
          <p:cNvSpPr>
            <a:spLocks noGrp="1"/>
          </p:cNvSpPr>
          <p:nvPr>
            <p:ph type="ftr" sz="quarter" idx="4"/>
          </p:nvPr>
        </p:nvSpPr>
        <p:spPr/>
        <p:txBody>
          <a:bodyPr/>
          <a:lstStyle/>
          <a:p>
            <a:r>
              <a:rPr lang="de-DE" dirty="0"/>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6</a:t>
            </a:fld>
            <a:endParaRPr lang="de-DE" dirty="0"/>
          </a:p>
        </p:txBody>
      </p:sp>
    </p:spTree>
    <p:extLst>
      <p:ext uri="{BB962C8B-B14F-4D97-AF65-F5344CB8AC3E}">
        <p14:creationId xmlns:p14="http://schemas.microsoft.com/office/powerpoint/2010/main" val="3004998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Was ist der Unterschied zwischen Klimaschutz und Klimaanpassung bei Sportvereinen?</a:t>
            </a:r>
          </a:p>
          <a:p>
            <a:endParaRPr lang="de-DE" sz="1200" b="1"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Unter </a:t>
            </a:r>
            <a:r>
              <a:rPr lang="de-DE" sz="1200" b="1" i="0" u="none" strike="noStrike" kern="1200" baseline="0" dirty="0">
                <a:solidFill>
                  <a:schemeClr val="tx1"/>
                </a:solidFill>
                <a:latin typeface="+mn-lt"/>
                <a:ea typeface="+mn-ea"/>
                <a:cs typeface="+mn-cs"/>
              </a:rPr>
              <a:t>Klimaschutz </a:t>
            </a:r>
            <a:r>
              <a:rPr lang="de-DE" sz="1200" b="0" i="0" u="none" strike="noStrike" kern="1200" baseline="0" dirty="0">
                <a:solidFill>
                  <a:schemeClr val="tx1"/>
                </a:solidFill>
                <a:latin typeface="+mn-lt"/>
                <a:ea typeface="+mn-ea"/>
                <a:cs typeface="+mn-cs"/>
              </a:rPr>
              <a:t>wird die </a:t>
            </a:r>
            <a:r>
              <a:rPr lang="de-DE" sz="1200" b="1" i="0" u="none" strike="noStrike" kern="1200" baseline="0" dirty="0">
                <a:solidFill>
                  <a:schemeClr val="tx1"/>
                </a:solidFill>
                <a:latin typeface="+mn-lt"/>
                <a:ea typeface="+mn-ea"/>
                <a:cs typeface="+mn-cs"/>
              </a:rPr>
              <a:t>Vermeidung und Verringerung von Treibhausgasemissionen </a:t>
            </a:r>
            <a:r>
              <a:rPr lang="de-DE" sz="1200" b="0" i="0" u="none" strike="noStrike" kern="1200" baseline="0" dirty="0">
                <a:solidFill>
                  <a:schemeClr val="tx1"/>
                </a:solidFill>
                <a:latin typeface="+mn-lt"/>
                <a:ea typeface="+mn-ea"/>
                <a:cs typeface="+mn-cs"/>
              </a:rPr>
              <a:t>verstanden. Dies geschieht zum Beispiel durch die Nutzung von erneuerbaren Energien oder die Schaffung einer energieeffizienten Infrastruktur. Dies führt zu einer Reduzierung der Temperaturerhöhung und zu einer</a:t>
            </a:r>
            <a:r>
              <a:rPr lang="de-DE" sz="1200" b="1" i="0" u="none" strike="noStrike" kern="1200" baseline="0" dirty="0">
                <a:solidFill>
                  <a:schemeClr val="tx1"/>
                </a:solidFill>
                <a:latin typeface="+mn-lt"/>
                <a:ea typeface="+mn-ea"/>
                <a:cs typeface="+mn-cs"/>
              </a:rPr>
              <a:t> Abschwächung der weiteren Klimawandelfolgen</a:t>
            </a:r>
            <a:r>
              <a:rPr lang="de-DE" sz="1200" b="0" i="0" u="none" strike="noStrike" kern="1200" baseline="0" dirty="0">
                <a:solidFill>
                  <a:schemeClr val="tx1"/>
                </a:solidFill>
                <a:latin typeface="+mn-lt"/>
                <a:ea typeface="+mn-ea"/>
                <a:cs typeface="+mn-cs"/>
              </a:rPr>
              <a:t>. Der Klimawandel kann durch erfolgreichen Klimaschutz eingedämmt, jedoch nicht zu 100 % verhindert werden.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Da das Klima sehr träge reagiert, spüren wir aktuell nicht die Auswirkungen der heutigen Treibhausgasemissionen, sondern die Auswirkungen der Ausstöße,</a:t>
            </a:r>
          </a:p>
          <a:p>
            <a:r>
              <a:rPr lang="de-DE" sz="1200" b="1" i="0" u="none" strike="noStrike" kern="1200" baseline="0" dirty="0">
                <a:solidFill>
                  <a:schemeClr val="tx1"/>
                </a:solidFill>
                <a:latin typeface="+mn-lt"/>
                <a:ea typeface="+mn-ea"/>
                <a:cs typeface="+mn-cs"/>
              </a:rPr>
              <a:t>die in der Vergangenheit in die Atmosphäre gelangt sind. </a:t>
            </a:r>
            <a:r>
              <a:rPr lang="de-DE" sz="1200" b="0" i="0" u="none" strike="noStrike" kern="1200" baseline="0" dirty="0">
                <a:solidFill>
                  <a:schemeClr val="tx1"/>
                </a:solidFill>
                <a:latin typeface="+mn-lt"/>
                <a:ea typeface="+mn-ea"/>
                <a:cs typeface="+mn-cs"/>
              </a:rPr>
              <a:t>Also wird die Erderwärmung mit all ihren Folgen noch lange weitergehen und wir sind gut beraten,</a:t>
            </a:r>
          </a:p>
          <a:p>
            <a:r>
              <a:rPr lang="de-DE" sz="1200" b="0" i="0" u="none" strike="noStrike" kern="1200" baseline="0" dirty="0">
                <a:solidFill>
                  <a:schemeClr val="tx1"/>
                </a:solidFill>
                <a:latin typeface="+mn-lt"/>
                <a:ea typeface="+mn-ea"/>
                <a:cs typeface="+mn-cs"/>
              </a:rPr>
              <a:t>uns zusätzlich an den zu erwartenden Klimawandel anzupassen.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Klimaanpassung </a:t>
            </a:r>
            <a:r>
              <a:rPr lang="de-DE" sz="1200" b="0" i="0" u="none" strike="noStrike" kern="1200" baseline="0" dirty="0">
                <a:solidFill>
                  <a:schemeClr val="tx1"/>
                </a:solidFill>
                <a:latin typeface="+mn-lt"/>
                <a:ea typeface="+mn-ea"/>
                <a:cs typeface="+mn-cs"/>
              </a:rPr>
              <a:t>bedeutet, dass wir </a:t>
            </a:r>
            <a:r>
              <a:rPr lang="de-DE" sz="1200" b="1" i="0" u="none" strike="noStrike" kern="1200" baseline="0" dirty="0">
                <a:solidFill>
                  <a:schemeClr val="tx1"/>
                </a:solidFill>
                <a:latin typeface="+mn-lt"/>
                <a:ea typeface="+mn-ea"/>
                <a:cs typeface="+mn-cs"/>
              </a:rPr>
              <a:t>Menschen Maßnahmen ergreifen, um gut mit den Folgen des Klimawandels umzugehen</a:t>
            </a:r>
            <a:r>
              <a:rPr lang="de-DE" sz="1200" b="0" i="0" u="none" strike="noStrike" kern="1200" baseline="0" dirty="0">
                <a:solidFill>
                  <a:schemeClr val="tx1"/>
                </a:solidFill>
                <a:latin typeface="+mn-lt"/>
                <a:ea typeface="+mn-ea"/>
                <a:cs typeface="+mn-cs"/>
              </a:rPr>
              <a:t>. Diese Maßnahmen sind ausgerichtet auf regionale und lokale Gegebenheiten. Denn Klimaanpassung wirkt direkt dort, wo die Folgen des Klimawandels spürbar sind. Sporttreibende sind schon heute von der Veränderung des Klimas betroffen. Daher lohnt es sich, sich mit der Thematik Auseinanderzusetzen. </a:t>
            </a:r>
            <a:r>
              <a:rPr lang="de-DE" sz="1200" b="1" i="0" u="none" strike="noStrike" kern="1200" baseline="0" dirty="0">
                <a:solidFill>
                  <a:schemeClr val="tx1"/>
                </a:solidFill>
                <a:latin typeface="+mn-lt"/>
                <a:ea typeface="+mn-ea"/>
                <a:cs typeface="+mn-cs"/>
              </a:rPr>
              <a:t>Wie fit ist unser Verein für den Umgang mit den Folgen des Klimawandels?</a:t>
            </a: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7</a:t>
            </a:fld>
            <a:endParaRPr lang="de-DE"/>
          </a:p>
        </p:txBody>
      </p:sp>
    </p:spTree>
    <p:extLst>
      <p:ext uri="{BB962C8B-B14F-4D97-AF65-F5344CB8AC3E}">
        <p14:creationId xmlns:p14="http://schemas.microsoft.com/office/powerpoint/2010/main" val="376218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1" dirty="0"/>
              <a:t>Für Schulungsleiter*innen: </a:t>
            </a:r>
            <a:r>
              <a:rPr lang="de-DE" i="1" dirty="0"/>
              <a:t>Das Quiz ist ein „Warm-Up“- Modul. Es umfasst 15 Fragen rund um die Themen Klimawandel, Klimaschutz, Klimaanpassung und Klimafolgen in Bezug auf Sportvereine und Sportarten. Das Quiz soll den Teilnehmenden Spaß bringen und Lust machen auf die intensive Beschäftigung mit dem Thema Klimaanpassung in Sportvereinen. Das Quiz ist allgemein gehalten und kann in jedem Verein, egal für welche Sportart eingesetzt werden. Einige Fragen sind spezifischer zu einer besonderen Sportart, so können sich die Teilnehmenden auch in andere Sportvereine hineinversetzen und die Komplexität und Vielfältigkeit des Themas begreifen.</a:t>
            </a:r>
          </a:p>
          <a:p>
            <a:endParaRPr lang="de-DE" i="1" dirty="0"/>
          </a:p>
          <a:p>
            <a:r>
              <a:rPr lang="de-DE" i="1" dirty="0"/>
              <a:t>Das Quiz gibt es in einer Offline-Version (PDF) und Online. Um das Online-Quiz mit den Teilnehmenden zu spielen, benötigen Sie einen Gast-Account bei kahoot.it. Im Folgenden finden Sie die einzelnen Schritte, die nötig sind, um das Quiz online zu spielen. 1. Besuchen Sie die Seite: https://kahoot.com 2. Klicken Sie den Button „</a:t>
            </a:r>
            <a:r>
              <a:rPr lang="de-DE" i="1" dirty="0" err="1"/>
              <a:t>Sign</a:t>
            </a:r>
            <a:r>
              <a:rPr lang="de-DE" i="1" dirty="0"/>
              <a:t> Up“ – oben rechts 3. Drücken Sie eine Auswahl zwischen „Teacher“, „Student“, „Personal“ oder „Professional“ 4. Geben Sie ein Geburtsdatum an 5. Geben Sie sich einen Usernamen 6. Melden Sie sich nun mit Ihrer Mail Adresse an und geben Sie sich ein Passwort 7. Geben Sie in dem Suchfeld „Klimaanpassung Quiz“ ein 8. Wählen Sie das Quiz aus 9. Nun können Sie auf der linken Seiten „</a:t>
            </a:r>
            <a:r>
              <a:rPr lang="de-DE" i="1" dirty="0" err="1"/>
              <a:t>play</a:t>
            </a:r>
            <a:r>
              <a:rPr lang="de-DE" i="1" dirty="0"/>
              <a:t>“ auswählen 10. Wählen Sie nun „Host“ 11. Anschließend wählen Sie „</a:t>
            </a:r>
            <a:r>
              <a:rPr lang="de-DE" i="1" dirty="0" err="1"/>
              <a:t>Teammode</a:t>
            </a:r>
            <a:r>
              <a:rPr lang="de-DE" i="1" dirty="0"/>
              <a:t>“ oder „Classic“. 12. Es wird Ihnen eine Spiel-PIN gegeben. Diese können Sie an Ihre Teilnehmenden geben, die mit dem PIN auf der Seite www.kahoot.it das richtige Quiz auswählen können. 13. Das Quiz beginnt Bei der Online-Variante empfehlen wir, dass Sie als Lehrperson das Quiz zunächst selbst einmal durchspielen, um sich mit der technischen Durchführung bekannt zu machen. Im Kapitel 5.5 sind die Lösungen der Quiz-Fragen und weiterführende Informationen bereitgestellt.</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8</a:t>
            </a:fld>
            <a:endParaRPr lang="de-DE"/>
          </a:p>
        </p:txBody>
      </p:sp>
    </p:spTree>
    <p:extLst>
      <p:ext uri="{BB962C8B-B14F-4D97-AF65-F5344CB8AC3E}">
        <p14:creationId xmlns:p14="http://schemas.microsoft.com/office/powerpoint/2010/main" val="420825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1" dirty="0"/>
              <a:t>Für Schulungsleiter*innen: </a:t>
            </a:r>
            <a:r>
              <a:rPr lang="de-DE" i="1" dirty="0"/>
              <a:t>Das Erklärvideo ist ein einleitendes Modul zum Thema Klimaanpassung bei Sportvereinen. Es wird leicht verständlich und mit Witz an das Thema Klimaanpassung herangeführt. Zunächst werden der Klimawandel und seine Auswirkungen (heiße &amp; trockene Sommer, Extremwetter, Trockenheit, mildere Winter und Veränderung der Artenvielfalt) kurz vorgestellt und mit einigen Zahlen untermauert. Anschließend wird der Bezug zu Sportlern und Sportlerinnen hergestellt: Die Auswirkungen bergen Herausforderungen für fast jede Sportart. Abschließend werden rudimentäre Beispiele genannt, wie Sportler und Sportlerinnen und Vereine sich an den Klimawandel anpassen können. </a:t>
            </a:r>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9</a:t>
            </a:fld>
            <a:endParaRPr lang="de-DE"/>
          </a:p>
        </p:txBody>
      </p:sp>
    </p:spTree>
    <p:extLst>
      <p:ext uri="{BB962C8B-B14F-4D97-AF65-F5344CB8AC3E}">
        <p14:creationId xmlns:p14="http://schemas.microsoft.com/office/powerpoint/2010/main" val="318420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WIR SIND ALLE VOM KLIMAWANDEL BETROFFEN</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Die Betroffenheit eines Sportvereins</a:t>
            </a:r>
          </a:p>
          <a:p>
            <a:r>
              <a:rPr lang="de-DE" sz="1200" b="0" i="0" u="none" strike="noStrike" kern="1200" baseline="0" dirty="0">
                <a:solidFill>
                  <a:schemeClr val="tx1"/>
                </a:solidFill>
                <a:latin typeface="+mn-lt"/>
                <a:ea typeface="+mn-ea"/>
                <a:cs typeface="+mn-cs"/>
              </a:rPr>
              <a:t>ist unter anderem abhängig von der</a:t>
            </a:r>
          </a:p>
          <a:p>
            <a:r>
              <a:rPr lang="de-DE" sz="1200" b="1" i="0" u="none" strike="noStrike" kern="1200" baseline="0" dirty="0">
                <a:solidFill>
                  <a:schemeClr val="tx1"/>
                </a:solidFill>
                <a:latin typeface="+mn-lt"/>
                <a:ea typeface="+mn-ea"/>
                <a:cs typeface="+mn-cs"/>
              </a:rPr>
              <a:t>Sportart. </a:t>
            </a:r>
            <a:r>
              <a:rPr lang="de-DE" sz="1200" b="0" i="0" u="none" strike="noStrike" kern="1200" baseline="0" dirty="0">
                <a:solidFill>
                  <a:schemeClr val="tx1"/>
                </a:solidFill>
                <a:latin typeface="+mn-lt"/>
                <a:ea typeface="+mn-ea"/>
                <a:cs typeface="+mn-cs"/>
              </a:rPr>
              <a:t>Beispielsweise sind</a:t>
            </a:r>
          </a:p>
          <a:p>
            <a:r>
              <a:rPr lang="de-DE" sz="1200" b="0" i="0" u="none" strike="noStrike" kern="1200" baseline="0" dirty="0">
                <a:solidFill>
                  <a:schemeClr val="tx1"/>
                </a:solidFill>
                <a:latin typeface="+mn-lt"/>
                <a:ea typeface="+mn-ea"/>
                <a:cs typeface="+mn-cs"/>
              </a:rPr>
              <a:t>Wassersportarten von der Wasserverfügbarkeit</a:t>
            </a:r>
          </a:p>
          <a:p>
            <a:r>
              <a:rPr lang="de-DE" sz="1200" b="0" i="0" u="none" strike="noStrike" kern="1200" baseline="0" dirty="0">
                <a:solidFill>
                  <a:schemeClr val="tx1"/>
                </a:solidFill>
                <a:latin typeface="+mn-lt"/>
                <a:ea typeface="+mn-ea"/>
                <a:cs typeface="+mn-cs"/>
              </a:rPr>
              <a:t>und -güte abhängig,</a:t>
            </a:r>
          </a:p>
          <a:p>
            <a:r>
              <a:rPr lang="de-DE" sz="1200" b="0" i="0" u="none" strike="noStrike" kern="1200" baseline="0" dirty="0">
                <a:solidFill>
                  <a:schemeClr val="tx1"/>
                </a:solidFill>
                <a:latin typeface="+mn-lt"/>
                <a:ea typeface="+mn-ea"/>
                <a:cs typeface="+mn-cs"/>
              </a:rPr>
              <a:t>während Wintersport vor allem</a:t>
            </a:r>
          </a:p>
          <a:p>
            <a:r>
              <a:rPr lang="de-DE" sz="1200" b="0" i="0" u="none" strike="noStrike" kern="1200" baseline="0" dirty="0">
                <a:solidFill>
                  <a:schemeClr val="tx1"/>
                </a:solidFill>
                <a:latin typeface="+mn-lt"/>
                <a:ea typeface="+mn-ea"/>
                <a:cs typeface="+mn-cs"/>
              </a:rPr>
              <a:t>durch kürzere und wärmere Winter</a:t>
            </a:r>
          </a:p>
          <a:p>
            <a:r>
              <a:rPr lang="de-DE" sz="1200" b="0" i="0" u="none" strike="noStrike" kern="1200" baseline="0" dirty="0">
                <a:solidFill>
                  <a:schemeClr val="tx1"/>
                </a:solidFill>
                <a:latin typeface="+mn-lt"/>
                <a:ea typeface="+mn-ea"/>
                <a:cs typeface="+mn-cs"/>
              </a:rPr>
              <a:t>betroffen ist.</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Auch die </a:t>
            </a:r>
            <a:r>
              <a:rPr lang="de-DE" sz="1200" b="1" i="0" u="none" strike="noStrike" kern="1200" baseline="0" dirty="0">
                <a:solidFill>
                  <a:schemeClr val="tx1"/>
                </a:solidFill>
                <a:latin typeface="+mn-lt"/>
                <a:ea typeface="+mn-ea"/>
                <a:cs typeface="+mn-cs"/>
              </a:rPr>
              <a:t>geografische Lage </a:t>
            </a:r>
            <a:r>
              <a:rPr lang="de-DE" sz="1200" b="0" i="0" u="none" strike="noStrike" kern="1200" baseline="0" dirty="0">
                <a:solidFill>
                  <a:schemeClr val="tx1"/>
                </a:solidFill>
                <a:latin typeface="+mn-lt"/>
                <a:ea typeface="+mn-ea"/>
                <a:cs typeface="+mn-cs"/>
              </a:rPr>
              <a:t>eines</a:t>
            </a:r>
          </a:p>
          <a:p>
            <a:r>
              <a:rPr lang="de-DE" sz="1200" b="0" i="0" u="none" strike="noStrike" kern="1200" baseline="0" dirty="0">
                <a:solidFill>
                  <a:schemeClr val="tx1"/>
                </a:solidFill>
                <a:latin typeface="+mn-lt"/>
                <a:ea typeface="+mn-ea"/>
                <a:cs typeface="+mn-cs"/>
              </a:rPr>
              <a:t>Sportvereins ist für die Betroffenheit</a:t>
            </a:r>
          </a:p>
          <a:p>
            <a:r>
              <a:rPr lang="de-DE" sz="1200" b="0" i="0" u="none" strike="noStrike" kern="1200" baseline="0" dirty="0">
                <a:solidFill>
                  <a:schemeClr val="tx1"/>
                </a:solidFill>
                <a:latin typeface="+mn-lt"/>
                <a:ea typeface="+mn-ea"/>
                <a:cs typeface="+mn-cs"/>
              </a:rPr>
              <a:t>durch den Klimawandel verantwortlich.</a:t>
            </a:r>
          </a:p>
          <a:p>
            <a:r>
              <a:rPr lang="de-DE" sz="1200" b="0" i="0" u="none" strike="noStrike" kern="1200" baseline="0" dirty="0">
                <a:solidFill>
                  <a:schemeClr val="tx1"/>
                </a:solidFill>
                <a:latin typeface="+mn-lt"/>
                <a:ea typeface="+mn-ea"/>
                <a:cs typeface="+mn-cs"/>
              </a:rPr>
              <a:t>Ein Sportverein in Fluss- oder</a:t>
            </a:r>
          </a:p>
          <a:p>
            <a:r>
              <a:rPr lang="de-DE" sz="1200" b="0" i="0" u="none" strike="noStrike" kern="1200" baseline="0" dirty="0">
                <a:solidFill>
                  <a:schemeClr val="tx1"/>
                </a:solidFill>
                <a:latin typeface="+mn-lt"/>
                <a:ea typeface="+mn-ea"/>
                <a:cs typeface="+mn-cs"/>
              </a:rPr>
              <a:t>Meeresnähe hat ein erhöhtes</a:t>
            </a:r>
          </a:p>
          <a:p>
            <a:r>
              <a:rPr lang="de-DE" sz="1200" b="0" i="0" u="none" strike="noStrike" kern="1200" baseline="0" dirty="0">
                <a:solidFill>
                  <a:schemeClr val="tx1"/>
                </a:solidFill>
                <a:latin typeface="+mn-lt"/>
                <a:ea typeface="+mn-ea"/>
                <a:cs typeface="+mn-cs"/>
              </a:rPr>
              <a:t>Überschwemmungsrisiko, während</a:t>
            </a:r>
          </a:p>
          <a:p>
            <a:r>
              <a:rPr lang="de-DE" sz="1200" b="0" i="0" u="none" strike="noStrike" kern="1200" baseline="0" dirty="0">
                <a:solidFill>
                  <a:schemeClr val="tx1"/>
                </a:solidFill>
                <a:latin typeface="+mn-lt"/>
                <a:ea typeface="+mn-ea"/>
                <a:cs typeface="+mn-cs"/>
              </a:rPr>
              <a:t>Sportvereine, die in Städten ihr Zuhause</a:t>
            </a:r>
          </a:p>
          <a:p>
            <a:r>
              <a:rPr lang="de-DE" sz="1200" b="0" i="0" u="none" strike="noStrike" kern="1200" baseline="0" dirty="0">
                <a:solidFill>
                  <a:schemeClr val="tx1"/>
                </a:solidFill>
                <a:latin typeface="+mn-lt"/>
                <a:ea typeface="+mn-ea"/>
                <a:cs typeface="+mn-cs"/>
              </a:rPr>
              <a:t>haben, eher einem erhöhten</a:t>
            </a:r>
          </a:p>
          <a:p>
            <a:r>
              <a:rPr lang="de-DE" sz="1200" b="0" i="0" u="none" strike="noStrike" kern="1200" baseline="0" dirty="0">
                <a:solidFill>
                  <a:schemeClr val="tx1"/>
                </a:solidFill>
                <a:latin typeface="+mn-lt"/>
                <a:ea typeface="+mn-ea"/>
                <a:cs typeface="+mn-cs"/>
              </a:rPr>
              <a:t>Hitzerisiko durch die Versiegelung</a:t>
            </a:r>
          </a:p>
          <a:p>
            <a:r>
              <a:rPr lang="de-DE" sz="1200" b="0" i="0" u="none" strike="noStrike" kern="1200" baseline="0" dirty="0">
                <a:solidFill>
                  <a:schemeClr val="tx1"/>
                </a:solidFill>
                <a:latin typeface="+mn-lt"/>
                <a:ea typeface="+mn-ea"/>
                <a:cs typeface="+mn-cs"/>
              </a:rPr>
              <a:t>oder das Fehlen von Kaltluftschneisen</a:t>
            </a:r>
          </a:p>
          <a:p>
            <a:r>
              <a:rPr lang="de-DE" sz="1200" b="0" i="0" u="none" strike="noStrike" kern="1200" baseline="0" dirty="0">
                <a:solidFill>
                  <a:schemeClr val="tx1"/>
                </a:solidFill>
                <a:latin typeface="+mn-lt"/>
                <a:ea typeface="+mn-ea"/>
                <a:cs typeface="+mn-cs"/>
              </a:rPr>
              <a:t>ausgesetzt sind.</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Indoor-Sportarten wie Hallensport</a:t>
            </a:r>
          </a:p>
          <a:p>
            <a:r>
              <a:rPr lang="de-DE" sz="1200" b="1" i="0" u="none" strike="noStrike" kern="1200" baseline="0" dirty="0">
                <a:solidFill>
                  <a:schemeClr val="tx1"/>
                </a:solidFill>
                <a:latin typeface="+mn-lt"/>
                <a:ea typeface="+mn-ea"/>
                <a:cs typeface="+mn-cs"/>
              </a:rPr>
              <a:t>oder Gerätesport sind ganz anders</a:t>
            </a:r>
          </a:p>
          <a:p>
            <a:r>
              <a:rPr lang="de-DE" sz="1200" b="1" i="0" u="none" strike="noStrike" kern="1200" baseline="0" dirty="0">
                <a:solidFill>
                  <a:schemeClr val="tx1"/>
                </a:solidFill>
                <a:latin typeface="+mn-lt"/>
                <a:ea typeface="+mn-ea"/>
                <a:cs typeface="+mn-cs"/>
              </a:rPr>
              <a:t>betroffen als Sportarten, die im</a:t>
            </a:r>
          </a:p>
          <a:p>
            <a:r>
              <a:rPr lang="de-DE" sz="1200" b="1" i="0" u="none" strike="noStrike" kern="1200" baseline="0" dirty="0">
                <a:solidFill>
                  <a:schemeClr val="tx1"/>
                </a:solidFill>
                <a:latin typeface="+mn-lt"/>
                <a:ea typeface="+mn-ea"/>
                <a:cs typeface="+mn-cs"/>
              </a:rPr>
              <a:t>Freien oder in der Natur ausgeübt</a:t>
            </a:r>
          </a:p>
          <a:p>
            <a:r>
              <a:rPr lang="de-DE" sz="1200" b="1" i="0" u="none" strike="noStrike" kern="1200" baseline="0" dirty="0">
                <a:solidFill>
                  <a:schemeClr val="tx1"/>
                </a:solidFill>
                <a:latin typeface="+mn-lt"/>
                <a:ea typeface="+mn-ea"/>
                <a:cs typeface="+mn-cs"/>
              </a:rPr>
              <a:t>werden.</a:t>
            </a:r>
            <a:r>
              <a:rPr lang="de-DE" sz="1200" b="0" i="0" u="none" strike="noStrike" kern="1200" baseline="0" dirty="0">
                <a:solidFill>
                  <a:schemeClr val="tx1"/>
                </a:solidFill>
                <a:latin typeface="+mn-lt"/>
                <a:ea typeface="+mn-ea"/>
                <a:cs typeface="+mn-cs"/>
              </a:rPr>
              <a:t> So führen zum Beispiel die</a:t>
            </a:r>
          </a:p>
          <a:p>
            <a:r>
              <a:rPr lang="de-DE" sz="1200" b="0" i="0" u="none" strike="noStrike" kern="1200" baseline="0" dirty="0">
                <a:solidFill>
                  <a:schemeClr val="tx1"/>
                </a:solidFill>
                <a:latin typeface="+mn-lt"/>
                <a:ea typeface="+mn-ea"/>
                <a:cs typeface="+mn-cs"/>
              </a:rPr>
              <a:t>immer höheren Temperaturen vor</a:t>
            </a:r>
          </a:p>
          <a:p>
            <a:r>
              <a:rPr lang="de-DE" sz="1200" b="0" i="0" u="none" strike="noStrike" kern="1200" baseline="0" dirty="0">
                <a:solidFill>
                  <a:schemeClr val="tx1"/>
                </a:solidFill>
                <a:latin typeface="+mn-lt"/>
                <a:ea typeface="+mn-ea"/>
                <a:cs typeface="+mn-cs"/>
              </a:rPr>
              <a:t>allem im Sommer zu schlechter Luft</a:t>
            </a:r>
          </a:p>
          <a:p>
            <a:r>
              <a:rPr lang="de-DE" sz="1200" b="0" i="0" u="none" strike="noStrike" kern="1200" baseline="0" dirty="0">
                <a:solidFill>
                  <a:schemeClr val="tx1"/>
                </a:solidFill>
                <a:latin typeface="+mn-lt"/>
                <a:ea typeface="+mn-ea"/>
                <a:cs typeface="+mn-cs"/>
              </a:rPr>
              <a:t>und Hitze in Hallen, bei Sport im</a:t>
            </a:r>
          </a:p>
          <a:p>
            <a:r>
              <a:rPr lang="de-DE" sz="1200" b="0" i="0" u="none" strike="noStrike" kern="1200" baseline="0" dirty="0">
                <a:solidFill>
                  <a:schemeClr val="tx1"/>
                </a:solidFill>
                <a:latin typeface="+mn-lt"/>
                <a:ea typeface="+mn-ea"/>
                <a:cs typeface="+mn-cs"/>
              </a:rPr>
              <a:t>Freien muss auf Verschattung und</a:t>
            </a:r>
          </a:p>
          <a:p>
            <a:r>
              <a:rPr lang="de-DE" sz="1200" b="0" i="0" u="none" strike="noStrike" kern="1200" baseline="0" dirty="0">
                <a:solidFill>
                  <a:schemeClr val="tx1"/>
                </a:solidFill>
                <a:latin typeface="+mn-lt"/>
                <a:ea typeface="+mn-ea"/>
                <a:cs typeface="+mn-cs"/>
              </a:rPr>
              <a:t>bei Stürmen auf Unfallrisiken</a:t>
            </a:r>
          </a:p>
          <a:p>
            <a:r>
              <a:rPr lang="de-DE" sz="1200" b="0" i="0" u="none" strike="noStrike" kern="1200" baseline="0" dirty="0">
                <a:solidFill>
                  <a:schemeClr val="tx1"/>
                </a:solidFill>
                <a:latin typeface="+mn-lt"/>
                <a:ea typeface="+mn-ea"/>
                <a:cs typeface="+mn-cs"/>
              </a:rPr>
              <a:t>geachtet werden.</a:t>
            </a:r>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10</a:t>
            </a:fld>
            <a:endParaRPr lang="de-DE"/>
          </a:p>
        </p:txBody>
      </p:sp>
    </p:spTree>
    <p:extLst>
      <p:ext uri="{BB962C8B-B14F-4D97-AF65-F5344CB8AC3E}">
        <p14:creationId xmlns:p14="http://schemas.microsoft.com/office/powerpoint/2010/main" val="2402296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1" i="0" u="none" strike="noStrike" kern="1200" baseline="0" dirty="0">
                <a:solidFill>
                  <a:schemeClr val="tx1"/>
                </a:solidFill>
                <a:latin typeface="+mn-lt"/>
                <a:ea typeface="+mn-ea"/>
                <a:cs typeface="+mn-cs"/>
              </a:rPr>
              <a:t>Heiße und trockene Sommer: Monatliche Hitzerekorde auf der ganzen Welt treten heute</a:t>
            </a:r>
          </a:p>
          <a:p>
            <a:r>
              <a:rPr lang="de-DE" sz="1200" b="1" i="0" u="none" strike="noStrike" kern="1200" baseline="0" dirty="0">
                <a:solidFill>
                  <a:schemeClr val="tx1"/>
                </a:solidFill>
                <a:latin typeface="+mn-lt"/>
                <a:ea typeface="+mn-ea"/>
                <a:cs typeface="+mn-cs"/>
              </a:rPr>
              <a:t>fünfmal häufiger auf, als es bei einem stabilen Klima der Fall wäre. </a:t>
            </a:r>
            <a:r>
              <a:rPr lang="de-DE" sz="1200" b="0" i="0" u="none" strike="noStrike" kern="1200" baseline="0" dirty="0">
                <a:solidFill>
                  <a:schemeClr val="tx1"/>
                </a:solidFill>
                <a:latin typeface="+mn-lt"/>
                <a:ea typeface="+mn-ea"/>
                <a:cs typeface="+mn-cs"/>
              </a:rPr>
              <a:t>Zum einen leidet die Natur</a:t>
            </a:r>
          </a:p>
          <a:p>
            <a:r>
              <a:rPr lang="de-DE" sz="1200" b="0" i="0" u="none" strike="noStrike" kern="1200" baseline="0" dirty="0">
                <a:solidFill>
                  <a:schemeClr val="tx1"/>
                </a:solidFill>
                <a:latin typeface="+mn-lt"/>
                <a:ea typeface="+mn-ea"/>
                <a:cs typeface="+mn-cs"/>
              </a:rPr>
              <a:t>durch daraus entstehende Trockenheit und Wasserknappheit. Im Jahr 2015 erklärte das Weltwirtschaftsforum,</a:t>
            </a:r>
          </a:p>
          <a:p>
            <a:r>
              <a:rPr lang="de-DE" sz="1200" b="0" i="0" u="none" strike="noStrike" kern="1200" baseline="0" dirty="0">
                <a:solidFill>
                  <a:schemeClr val="tx1"/>
                </a:solidFill>
                <a:latin typeface="+mn-lt"/>
                <a:ea typeface="+mn-ea"/>
                <a:cs typeface="+mn-cs"/>
              </a:rPr>
              <a:t>dass Wasserknappheit und ihre Auswirkungen die größte Gefahr des kommenden</a:t>
            </a:r>
          </a:p>
          <a:p>
            <a:r>
              <a:rPr lang="de-DE" sz="1200" b="0" i="0" u="none" strike="noStrike" kern="1200" baseline="0" dirty="0">
                <a:solidFill>
                  <a:schemeClr val="tx1"/>
                </a:solidFill>
                <a:latin typeface="+mn-lt"/>
                <a:ea typeface="+mn-ea"/>
                <a:cs typeface="+mn-cs"/>
              </a:rPr>
              <a:t>Jahrzehnts seien. In Gewässern </a:t>
            </a:r>
            <a:r>
              <a:rPr lang="de-DE" sz="1200" b="1" i="0" u="none" strike="noStrike" kern="1200" baseline="0" dirty="0">
                <a:solidFill>
                  <a:schemeClr val="tx1"/>
                </a:solidFill>
                <a:latin typeface="+mn-lt"/>
                <a:ea typeface="+mn-ea"/>
                <a:cs typeface="+mn-cs"/>
              </a:rPr>
              <a:t>sinkt vor allem in den Sommermonaten der Wasserstand</a:t>
            </a:r>
          </a:p>
          <a:p>
            <a:r>
              <a:rPr lang="de-DE" sz="1200" b="1" i="0" u="none" strike="noStrike" kern="1200" baseline="0" dirty="0">
                <a:solidFill>
                  <a:schemeClr val="tx1"/>
                </a:solidFill>
                <a:latin typeface="+mn-lt"/>
                <a:ea typeface="+mn-ea"/>
                <a:cs typeface="+mn-cs"/>
              </a:rPr>
              <a:t>und Wälder sterben großflächig</a:t>
            </a:r>
            <a:r>
              <a:rPr lang="de-DE" sz="1200" b="0" i="0" u="none" strike="noStrike" kern="1200" baseline="0" dirty="0">
                <a:solidFill>
                  <a:schemeClr val="tx1"/>
                </a:solidFill>
                <a:latin typeface="+mn-lt"/>
                <a:ea typeface="+mn-ea"/>
                <a:cs typeface="+mn-cs"/>
              </a:rPr>
              <a:t>. </a:t>
            </a:r>
            <a:r>
              <a:rPr lang="de-DE" sz="1200" b="1" i="0" u="none" strike="noStrike" kern="1200" baseline="0" dirty="0">
                <a:solidFill>
                  <a:schemeClr val="tx1"/>
                </a:solidFill>
                <a:latin typeface="+mn-lt"/>
                <a:ea typeface="+mn-ea"/>
                <a:cs typeface="+mn-cs"/>
              </a:rPr>
              <a:t>Ausgetrocknete Böden sind anfällig für Schädlinge,</a:t>
            </a:r>
          </a:p>
          <a:p>
            <a:r>
              <a:rPr lang="de-DE" sz="1200" b="1" i="0" u="none" strike="noStrike" kern="1200" baseline="0" dirty="0">
                <a:solidFill>
                  <a:schemeClr val="tx1"/>
                </a:solidFill>
                <a:latin typeface="+mn-lt"/>
                <a:ea typeface="+mn-ea"/>
                <a:cs typeface="+mn-cs"/>
              </a:rPr>
              <a:t>Staubentwicklung und Bodenerosion.</a:t>
            </a:r>
            <a:r>
              <a:rPr lang="de-DE" sz="1200" b="0" i="0" u="none" strike="noStrike" kern="1200" baseline="0" dirty="0">
                <a:solidFill>
                  <a:schemeClr val="tx1"/>
                </a:solidFill>
                <a:latin typeface="+mn-lt"/>
                <a:ea typeface="+mn-ea"/>
                <a:cs typeface="+mn-cs"/>
              </a:rPr>
              <a:t> Zum anderen ist die extreme Hitze auch eine </a:t>
            </a:r>
            <a:r>
              <a:rPr lang="de-DE" sz="1200" b="1" i="0" u="none" strike="noStrike" kern="1200" baseline="0" dirty="0">
                <a:solidFill>
                  <a:schemeClr val="tx1"/>
                </a:solidFill>
                <a:latin typeface="+mn-lt"/>
                <a:ea typeface="+mn-ea"/>
                <a:cs typeface="+mn-cs"/>
              </a:rPr>
              <a:t>gesundheitliche</a:t>
            </a:r>
          </a:p>
          <a:p>
            <a:r>
              <a:rPr lang="de-DE" sz="1200" b="1" i="0" u="none" strike="noStrike" kern="1200" baseline="0" dirty="0">
                <a:solidFill>
                  <a:schemeClr val="tx1"/>
                </a:solidFill>
                <a:latin typeface="+mn-lt"/>
                <a:ea typeface="+mn-ea"/>
                <a:cs typeface="+mn-cs"/>
              </a:rPr>
              <a:t>Gefahr. </a:t>
            </a:r>
            <a:r>
              <a:rPr lang="de-DE" sz="1200" b="0" i="0" u="none" strike="noStrike" kern="1200" baseline="0" dirty="0">
                <a:solidFill>
                  <a:schemeClr val="tx1"/>
                </a:solidFill>
                <a:latin typeface="+mn-lt"/>
                <a:ea typeface="+mn-ea"/>
                <a:cs typeface="+mn-cs"/>
              </a:rPr>
              <a:t>Heiße Tage und in besonderem Maße heiße Nächte machen vor allem Kindern</a:t>
            </a:r>
          </a:p>
          <a:p>
            <a:r>
              <a:rPr lang="de-DE" sz="1200" b="0" i="0" u="none" strike="noStrike" kern="1200" baseline="0" dirty="0">
                <a:solidFill>
                  <a:schemeClr val="tx1"/>
                </a:solidFill>
                <a:latin typeface="+mn-lt"/>
                <a:ea typeface="+mn-ea"/>
                <a:cs typeface="+mn-cs"/>
              </a:rPr>
              <a:t>und Senioren zu schaffen. Gerade ältere Menschen verfügen über geringere Anpassungskapazitäten</a:t>
            </a:r>
          </a:p>
          <a:p>
            <a:r>
              <a:rPr lang="de-DE" sz="1200" b="0" i="0" u="none" strike="noStrike" kern="1200" baseline="0" dirty="0">
                <a:solidFill>
                  <a:schemeClr val="tx1"/>
                </a:solidFill>
                <a:latin typeface="+mn-lt"/>
                <a:ea typeface="+mn-ea"/>
                <a:cs typeface="+mn-cs"/>
              </a:rPr>
              <a:t>aufgrund ihrer körperlichen Verfassung und der oftmals vorliegenden sozialen Isolation.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Extremwetter: Die Zahl der Wetterextreme wie Starkregen oder Stürme hat sich in den</a:t>
            </a:r>
          </a:p>
          <a:p>
            <a:r>
              <a:rPr lang="de-DE" sz="1200" b="1" i="0" u="none" strike="noStrike" kern="1200" baseline="0" dirty="0">
                <a:solidFill>
                  <a:schemeClr val="tx1"/>
                </a:solidFill>
                <a:latin typeface="+mn-lt"/>
                <a:ea typeface="+mn-ea"/>
                <a:cs typeface="+mn-cs"/>
              </a:rPr>
              <a:t>letzten fünfzig Jahren in Deutschland mehr als verdreifacht. </a:t>
            </a:r>
            <a:r>
              <a:rPr lang="de-DE" sz="1200" b="0" i="0" u="none" strike="noStrike" kern="1200" baseline="0" dirty="0">
                <a:solidFill>
                  <a:schemeClr val="tx1"/>
                </a:solidFill>
                <a:latin typeface="+mn-lt"/>
                <a:ea typeface="+mn-ea"/>
                <a:cs typeface="+mn-cs"/>
              </a:rPr>
              <a:t>Diese Wetterextreme werden immer</a:t>
            </a:r>
          </a:p>
          <a:p>
            <a:r>
              <a:rPr lang="de-DE" sz="1200" b="0" i="0" u="none" strike="noStrike" kern="1200" baseline="0" dirty="0">
                <a:solidFill>
                  <a:schemeClr val="tx1"/>
                </a:solidFill>
                <a:latin typeface="+mn-lt"/>
                <a:ea typeface="+mn-ea"/>
                <a:cs typeface="+mn-cs"/>
              </a:rPr>
              <a:t>weniger kalkulierbar und bewirken oft hohe </a:t>
            </a:r>
            <a:r>
              <a:rPr lang="de-DE" sz="1200" b="1" i="0" u="none" strike="noStrike" kern="1200" baseline="0" dirty="0">
                <a:solidFill>
                  <a:schemeClr val="tx1"/>
                </a:solidFill>
                <a:latin typeface="+mn-lt"/>
                <a:ea typeface="+mn-ea"/>
                <a:cs typeface="+mn-cs"/>
              </a:rPr>
              <a:t>Sachschäden, Katastrophen und Lebensgefahr</a:t>
            </a:r>
          </a:p>
          <a:p>
            <a:r>
              <a:rPr lang="de-DE" sz="1200" b="0" i="0" u="none" strike="noStrike" kern="1200" baseline="0" dirty="0">
                <a:solidFill>
                  <a:schemeClr val="tx1"/>
                </a:solidFill>
                <a:latin typeface="+mn-lt"/>
                <a:ea typeface="+mn-ea"/>
                <a:cs typeface="+mn-cs"/>
              </a:rPr>
              <a:t>für viele Menschen. Die Versicherungsgesellschaften verzeichnen einen Anstieg bei tropischen</a:t>
            </a:r>
          </a:p>
          <a:p>
            <a:r>
              <a:rPr lang="de-DE" sz="1200" b="0" i="0" u="none" strike="noStrike" kern="1200" baseline="0" dirty="0">
                <a:solidFill>
                  <a:schemeClr val="tx1"/>
                </a:solidFill>
                <a:latin typeface="+mn-lt"/>
                <a:ea typeface="+mn-ea"/>
                <a:cs typeface="+mn-cs"/>
              </a:rPr>
              <a:t>und außertropischen </a:t>
            </a:r>
            <a:r>
              <a:rPr lang="de-DE" sz="1200" b="0" i="0" u="none" strike="noStrike" kern="1200" baseline="0" dirty="0" err="1">
                <a:solidFill>
                  <a:schemeClr val="tx1"/>
                </a:solidFill>
                <a:latin typeface="+mn-lt"/>
                <a:ea typeface="+mn-ea"/>
                <a:cs typeface="+mn-cs"/>
              </a:rPr>
              <a:t>Stürmen</a:t>
            </a:r>
            <a:r>
              <a:rPr lang="de-DE" sz="1200" b="0" i="0" u="none" strike="noStrike" kern="1200" baseline="0" dirty="0">
                <a:solidFill>
                  <a:schemeClr val="tx1"/>
                </a:solidFill>
                <a:latin typeface="+mn-lt"/>
                <a:ea typeface="+mn-ea"/>
                <a:cs typeface="+mn-cs"/>
              </a:rPr>
              <a:t>, Überschwemmungen und Sturzfluten. Durch das in Zukunft</a:t>
            </a:r>
          </a:p>
          <a:p>
            <a:r>
              <a:rPr lang="de-DE" sz="1200" b="0" i="0" u="none" strike="noStrike" kern="1200" baseline="0" dirty="0">
                <a:solidFill>
                  <a:schemeClr val="tx1"/>
                </a:solidFill>
                <a:latin typeface="+mn-lt"/>
                <a:ea typeface="+mn-ea"/>
                <a:cs typeface="+mn-cs"/>
              </a:rPr>
              <a:t>immer häufiger auftretende Extremwetter werden für Unternehmen, Vereine und Privatpersonen</a:t>
            </a:r>
          </a:p>
          <a:p>
            <a:r>
              <a:rPr lang="de-DE" sz="1200" b="0" i="0" u="none" strike="noStrike" kern="1200" baseline="0" dirty="0">
                <a:solidFill>
                  <a:schemeClr val="tx1"/>
                </a:solidFill>
                <a:latin typeface="+mn-lt"/>
                <a:ea typeface="+mn-ea"/>
                <a:cs typeface="+mn-cs"/>
              </a:rPr>
              <a:t>– neben der Gefahr für die Menschen – auch entstehende Sachschäden eine ökonomische</a:t>
            </a:r>
          </a:p>
          <a:p>
            <a:r>
              <a:rPr lang="de-DE" sz="1200" b="0" i="0" u="none" strike="noStrike" kern="1200" baseline="0" dirty="0">
                <a:solidFill>
                  <a:schemeClr val="tx1"/>
                </a:solidFill>
                <a:latin typeface="+mn-lt"/>
                <a:ea typeface="+mn-ea"/>
                <a:cs typeface="+mn-cs"/>
              </a:rPr>
              <a:t>Herausforderung.</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Mildere Winter: </a:t>
            </a:r>
            <a:r>
              <a:rPr lang="de-DE" sz="1200" b="0" i="0" u="none" strike="noStrike" kern="1200" baseline="0" dirty="0">
                <a:solidFill>
                  <a:schemeClr val="tx1"/>
                </a:solidFill>
                <a:latin typeface="+mn-lt"/>
                <a:ea typeface="+mn-ea"/>
                <a:cs typeface="+mn-cs"/>
              </a:rPr>
              <a:t>Bei einer gestiegenen Jahresmitteltemperatur bleibt auch eine Erhöhung der</a:t>
            </a:r>
          </a:p>
          <a:p>
            <a:r>
              <a:rPr lang="de-DE" sz="1200" b="0" i="0" u="none" strike="noStrike" kern="1200" baseline="0" dirty="0">
                <a:solidFill>
                  <a:schemeClr val="tx1"/>
                </a:solidFill>
                <a:latin typeface="+mn-lt"/>
                <a:ea typeface="+mn-ea"/>
                <a:cs typeface="+mn-cs"/>
              </a:rPr>
              <a:t>Temperatur in den Wintermonaten nicht aus. Damit wird der Winter milder. Trends zeigen,</a:t>
            </a:r>
          </a:p>
          <a:p>
            <a:r>
              <a:rPr lang="de-DE" sz="1200" b="0" i="0" u="none" strike="noStrike" kern="1200" baseline="0" dirty="0">
                <a:solidFill>
                  <a:schemeClr val="tx1"/>
                </a:solidFill>
                <a:latin typeface="+mn-lt"/>
                <a:ea typeface="+mn-ea"/>
                <a:cs typeface="+mn-cs"/>
              </a:rPr>
              <a:t>dass der Winter allgemein </a:t>
            </a:r>
            <a:r>
              <a:rPr lang="de-DE" sz="1200" b="1" i="0" u="none" strike="noStrike" kern="1200" baseline="0" dirty="0">
                <a:solidFill>
                  <a:schemeClr val="tx1"/>
                </a:solidFill>
                <a:latin typeface="+mn-lt"/>
                <a:ea typeface="+mn-ea"/>
                <a:cs typeface="+mn-cs"/>
              </a:rPr>
              <a:t>später einsetzt und kürzer währt sowie nasser ausfällt </a:t>
            </a:r>
            <a:r>
              <a:rPr lang="de-DE" sz="1200" b="0" i="0" u="none" strike="noStrike" kern="1200" baseline="0" dirty="0">
                <a:solidFill>
                  <a:schemeClr val="tx1"/>
                </a:solidFill>
                <a:latin typeface="+mn-lt"/>
                <a:ea typeface="+mn-ea"/>
                <a:cs typeface="+mn-cs"/>
              </a:rPr>
              <a:t>als gewohnt.</a:t>
            </a:r>
          </a:p>
          <a:p>
            <a:r>
              <a:rPr lang="de-DE" sz="1200" b="0" i="0" u="none" strike="noStrike" kern="1200" baseline="0" dirty="0">
                <a:solidFill>
                  <a:schemeClr val="tx1"/>
                </a:solidFill>
                <a:latin typeface="+mn-lt"/>
                <a:ea typeface="+mn-ea"/>
                <a:cs typeface="+mn-cs"/>
              </a:rPr>
              <a:t>Mildere Winter haben unter anderem zur Folge, dass weniger bis gar kein Schnee fällt und sich</a:t>
            </a:r>
          </a:p>
          <a:p>
            <a:r>
              <a:rPr lang="de-DE" sz="1200" b="0" i="0" u="none" strike="noStrike" kern="1200" baseline="0" dirty="0">
                <a:solidFill>
                  <a:schemeClr val="tx1"/>
                </a:solidFill>
                <a:latin typeface="+mn-lt"/>
                <a:ea typeface="+mn-ea"/>
                <a:cs typeface="+mn-cs"/>
              </a:rPr>
              <a:t>die Pflanzen und Tiere an die </a:t>
            </a:r>
            <a:r>
              <a:rPr lang="de-DE" sz="1200" b="1" i="0" u="none" strike="noStrike" kern="1200" baseline="0" dirty="0">
                <a:solidFill>
                  <a:schemeClr val="tx1"/>
                </a:solidFill>
                <a:latin typeface="+mn-lt"/>
                <a:ea typeface="+mn-ea"/>
                <a:cs typeface="+mn-cs"/>
              </a:rPr>
              <a:t>neuen Gegebenheiten gewöhnen und anpassen </a:t>
            </a:r>
            <a:r>
              <a:rPr lang="de-DE" sz="1200" b="0" i="0" u="none" strike="noStrike" kern="1200" baseline="0" dirty="0">
                <a:solidFill>
                  <a:schemeClr val="tx1"/>
                </a:solidFill>
                <a:latin typeface="+mn-lt"/>
                <a:ea typeface="+mn-ea"/>
                <a:cs typeface="+mn-cs"/>
              </a:rPr>
              <a:t>müssen.</a:t>
            </a:r>
          </a:p>
          <a:p>
            <a:endParaRPr lang="de-DE" sz="1200" b="0" i="0" u="none" strike="noStrike" kern="1200" baseline="0" dirty="0">
              <a:solidFill>
                <a:schemeClr val="tx1"/>
              </a:solidFill>
              <a:latin typeface="+mn-lt"/>
              <a:ea typeface="+mn-ea"/>
              <a:cs typeface="+mn-cs"/>
            </a:endParaRPr>
          </a:p>
          <a:p>
            <a:r>
              <a:rPr lang="de-DE" sz="1200" b="1" i="0" u="none" strike="noStrike" kern="1200" baseline="0" dirty="0">
                <a:solidFill>
                  <a:schemeClr val="tx1"/>
                </a:solidFill>
                <a:latin typeface="+mn-lt"/>
                <a:ea typeface="+mn-ea"/>
                <a:cs typeface="+mn-cs"/>
              </a:rPr>
              <a:t>Veränderung der Artenvielfalt: </a:t>
            </a:r>
            <a:r>
              <a:rPr lang="de-DE" sz="1200" b="0" i="0" u="none" strike="noStrike" kern="1200" baseline="0" dirty="0">
                <a:solidFill>
                  <a:schemeClr val="tx1"/>
                </a:solidFill>
                <a:latin typeface="+mn-lt"/>
                <a:ea typeface="+mn-ea"/>
                <a:cs typeface="+mn-cs"/>
              </a:rPr>
              <a:t>Die Veränderung der Artenvielfalt ist eine Folge aller oben</a:t>
            </a:r>
          </a:p>
          <a:p>
            <a:r>
              <a:rPr lang="de-DE" sz="1200" b="0" i="0" u="none" strike="noStrike" kern="1200" baseline="0" dirty="0">
                <a:solidFill>
                  <a:schemeClr val="tx1"/>
                </a:solidFill>
                <a:latin typeface="+mn-lt"/>
                <a:ea typeface="+mn-ea"/>
                <a:cs typeface="+mn-cs"/>
              </a:rPr>
              <a:t>genannten Klimafolgen, denn die </a:t>
            </a:r>
            <a:r>
              <a:rPr lang="de-DE" sz="1200" b="1" i="0" u="none" strike="noStrike" kern="1200" baseline="0" dirty="0">
                <a:solidFill>
                  <a:schemeClr val="tx1"/>
                </a:solidFill>
                <a:latin typeface="+mn-lt"/>
                <a:ea typeface="+mn-ea"/>
                <a:cs typeface="+mn-cs"/>
              </a:rPr>
              <a:t>Natur muss sich an all diese neuen Gegebenheiten anpassen</a:t>
            </a:r>
            <a:r>
              <a:rPr lang="de-DE" sz="1200" b="0" i="0" u="none" strike="noStrike" kern="1200" baseline="0" dirty="0">
                <a:solidFill>
                  <a:schemeClr val="tx1"/>
                </a:solidFill>
                <a:latin typeface="+mn-lt"/>
                <a:ea typeface="+mn-ea"/>
                <a:cs typeface="+mn-cs"/>
              </a:rPr>
              <a:t>.</a:t>
            </a:r>
          </a:p>
          <a:p>
            <a:r>
              <a:rPr lang="de-DE" sz="1200" b="0" i="0" u="none" strike="noStrike" kern="1200" baseline="0" dirty="0">
                <a:solidFill>
                  <a:schemeClr val="tx1"/>
                </a:solidFill>
                <a:latin typeface="+mn-lt"/>
                <a:ea typeface="+mn-ea"/>
                <a:cs typeface="+mn-cs"/>
              </a:rPr>
              <a:t>Damit einher geht </a:t>
            </a:r>
            <a:r>
              <a:rPr lang="de-DE" sz="1200" b="1" i="0" u="none" strike="noStrike" kern="1200" baseline="0" dirty="0">
                <a:solidFill>
                  <a:schemeClr val="tx1"/>
                </a:solidFill>
                <a:latin typeface="+mn-lt"/>
                <a:ea typeface="+mn-ea"/>
                <a:cs typeface="+mn-cs"/>
              </a:rPr>
              <a:t>nicht nur Artensterben, sondern auch das Aufkommen neuer stressresistenter,</a:t>
            </a:r>
          </a:p>
          <a:p>
            <a:r>
              <a:rPr lang="de-DE" sz="1200" b="1" i="0" u="none" strike="noStrike" kern="1200" baseline="0" dirty="0">
                <a:solidFill>
                  <a:schemeClr val="tx1"/>
                </a:solidFill>
                <a:latin typeface="+mn-lt"/>
                <a:ea typeface="+mn-ea"/>
                <a:cs typeface="+mn-cs"/>
              </a:rPr>
              <a:t>invasiver Arten. </a:t>
            </a:r>
            <a:r>
              <a:rPr lang="de-DE" sz="1200" b="0" i="0" u="none" strike="noStrike" kern="1200" baseline="0" dirty="0">
                <a:solidFill>
                  <a:schemeClr val="tx1"/>
                </a:solidFill>
                <a:latin typeface="+mn-lt"/>
                <a:ea typeface="+mn-ea"/>
                <a:cs typeface="+mn-cs"/>
              </a:rPr>
              <a:t>Einige </a:t>
            </a:r>
            <a:r>
              <a:rPr lang="de-DE" sz="1200" b="0" i="0" u="none" strike="noStrike" kern="1200" baseline="0" dirty="0" err="1">
                <a:solidFill>
                  <a:schemeClr val="tx1"/>
                </a:solidFill>
                <a:latin typeface="+mn-lt"/>
                <a:ea typeface="+mn-ea"/>
                <a:cs typeface="+mn-cs"/>
              </a:rPr>
              <a:t>Tier-und</a:t>
            </a:r>
            <a:r>
              <a:rPr lang="de-DE" sz="1200" b="0" i="0" u="none" strike="noStrike" kern="1200" baseline="0" dirty="0">
                <a:solidFill>
                  <a:schemeClr val="tx1"/>
                </a:solidFill>
                <a:latin typeface="+mn-lt"/>
                <a:ea typeface="+mn-ea"/>
                <a:cs typeface="+mn-cs"/>
              </a:rPr>
              <a:t> Pflanzenarten, wie zum Beispiel Blaualgen, Borkenkäfer</a:t>
            </a:r>
          </a:p>
          <a:p>
            <a:r>
              <a:rPr lang="de-DE" sz="1200" b="0" i="0" u="none" strike="noStrike" kern="1200" baseline="0" dirty="0">
                <a:solidFill>
                  <a:schemeClr val="tx1"/>
                </a:solidFill>
                <a:latin typeface="+mn-lt"/>
                <a:ea typeface="+mn-ea"/>
                <a:cs typeface="+mn-cs"/>
              </a:rPr>
              <a:t>oder Eichenprozessionsspinner, die den Bäumen und Menschen zu schaffen machen, werden</a:t>
            </a:r>
          </a:p>
          <a:p>
            <a:r>
              <a:rPr lang="de-DE" sz="1200" b="0" i="0" u="none" strike="noStrike" kern="1200" baseline="0" dirty="0">
                <a:solidFill>
                  <a:schemeClr val="tx1"/>
                </a:solidFill>
                <a:latin typeface="+mn-lt"/>
                <a:ea typeface="+mn-ea"/>
                <a:cs typeface="+mn-cs"/>
              </a:rPr>
              <a:t>durch den Klimawandel und durch ihn bedingte Veränderungen begünstigt.</a:t>
            </a:r>
            <a:endParaRPr lang="de-DE" dirty="0"/>
          </a:p>
          <a:p>
            <a:endParaRPr lang="de-DE" dirty="0"/>
          </a:p>
        </p:txBody>
      </p:sp>
      <p:sp>
        <p:nvSpPr>
          <p:cNvPr id="4" name="Fußzeilenplatzhalter 3"/>
          <p:cNvSpPr>
            <a:spLocks noGrp="1"/>
          </p:cNvSpPr>
          <p:nvPr>
            <p:ph type="ftr" sz="quarter" idx="4"/>
          </p:nvPr>
        </p:nvSpPr>
        <p:spPr/>
        <p:txBody>
          <a:bodyPr/>
          <a:lstStyle/>
          <a:p>
            <a:r>
              <a:rPr lang="de-DE"/>
              <a:t>Lust auf besser Leben gGmbH</a:t>
            </a:r>
          </a:p>
        </p:txBody>
      </p:sp>
      <p:sp>
        <p:nvSpPr>
          <p:cNvPr id="5" name="Foliennummernplatzhalter 4"/>
          <p:cNvSpPr>
            <a:spLocks noGrp="1"/>
          </p:cNvSpPr>
          <p:nvPr>
            <p:ph type="sldNum" sz="quarter" idx="5"/>
          </p:nvPr>
        </p:nvSpPr>
        <p:spPr/>
        <p:txBody>
          <a:bodyPr/>
          <a:lstStyle/>
          <a:p>
            <a:fld id="{715CD6E6-3896-EB44-9263-A510D419A537}" type="slidenum">
              <a:rPr lang="de-DE" smtClean="0"/>
              <a:pPr/>
              <a:t>11</a:t>
            </a:fld>
            <a:endParaRPr lang="de-DE"/>
          </a:p>
        </p:txBody>
      </p:sp>
    </p:spTree>
    <p:extLst>
      <p:ext uri="{BB962C8B-B14F-4D97-AF65-F5344CB8AC3E}">
        <p14:creationId xmlns:p14="http://schemas.microsoft.com/office/powerpoint/2010/main" val="3285456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llkommens Titel">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146D9022-7640-46B7-9FCB-F23951E784ED}"/>
              </a:ext>
            </a:extLst>
          </p:cNvPr>
          <p:cNvSpPr/>
          <p:nvPr userDrawn="1"/>
        </p:nvSpPr>
        <p:spPr>
          <a:xfrm>
            <a:off x="0" y="0"/>
            <a:ext cx="9144000" cy="6858000"/>
          </a:xfrm>
          <a:prstGeom prst="rect">
            <a:avLst/>
          </a:prstGeom>
          <a:solidFill>
            <a:srgbClr val="B8E0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53E1F48B-24DB-4AC5-83BB-3E98A40E825E}"/>
              </a:ext>
            </a:extLst>
          </p:cNvPr>
          <p:cNvPicPr>
            <a:picLocks noChangeAspect="1"/>
          </p:cNvPicPr>
          <p:nvPr userDrawn="1"/>
        </p:nvPicPr>
        <p:blipFill rotWithShape="1">
          <a:blip r:embed="rId2"/>
          <a:srcRect l="11298"/>
          <a:stretch/>
        </p:blipFill>
        <p:spPr>
          <a:xfrm>
            <a:off x="7356402" y="548607"/>
            <a:ext cx="1282737" cy="4246324"/>
          </a:xfrm>
          <a:prstGeom prst="rect">
            <a:avLst/>
          </a:prstGeom>
        </p:spPr>
      </p:pic>
      <p:pic>
        <p:nvPicPr>
          <p:cNvPr id="16" name="Grafik 15">
            <a:extLst>
              <a:ext uri="{FF2B5EF4-FFF2-40B4-BE49-F238E27FC236}">
                <a16:creationId xmlns:a16="http://schemas.microsoft.com/office/drawing/2014/main" id="{250BF15D-75D4-4177-819F-FF12A001D3B8}"/>
              </a:ext>
            </a:extLst>
          </p:cNvPr>
          <p:cNvPicPr>
            <a:picLocks noChangeAspect="1"/>
          </p:cNvPicPr>
          <p:nvPr userDrawn="1"/>
        </p:nvPicPr>
        <p:blipFill rotWithShape="1">
          <a:blip r:embed="rId3"/>
          <a:srcRect t="3835"/>
          <a:stretch/>
        </p:blipFill>
        <p:spPr>
          <a:xfrm>
            <a:off x="0" y="76343"/>
            <a:ext cx="6851542" cy="5986254"/>
          </a:xfrm>
          <a:prstGeom prst="rect">
            <a:avLst/>
          </a:prstGeom>
        </p:spPr>
      </p:pic>
      <p:sp>
        <p:nvSpPr>
          <p:cNvPr id="17" name="Rechteck 16">
            <a:extLst>
              <a:ext uri="{FF2B5EF4-FFF2-40B4-BE49-F238E27FC236}">
                <a16:creationId xmlns:a16="http://schemas.microsoft.com/office/drawing/2014/main" id="{0285D89E-0986-4967-ABBE-22C4CACE7F18}"/>
              </a:ext>
            </a:extLst>
          </p:cNvPr>
          <p:cNvSpPr/>
          <p:nvPr userDrawn="1"/>
        </p:nvSpPr>
        <p:spPr>
          <a:xfrm>
            <a:off x="5052677" y="5267195"/>
            <a:ext cx="2743200" cy="1590805"/>
          </a:xfrm>
          <a:prstGeom prst="rect">
            <a:avLst/>
          </a:prstGeom>
          <a:solidFill>
            <a:srgbClr val="B8E0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8" name="Grafik 17">
            <a:extLst>
              <a:ext uri="{FF2B5EF4-FFF2-40B4-BE49-F238E27FC236}">
                <a16:creationId xmlns:a16="http://schemas.microsoft.com/office/drawing/2014/main" id="{598F4037-C78F-47C5-9CED-A2AFA58E4872}"/>
              </a:ext>
            </a:extLst>
          </p:cNvPr>
          <p:cNvPicPr>
            <a:picLocks noChangeAspect="1"/>
          </p:cNvPicPr>
          <p:nvPr userDrawn="1"/>
        </p:nvPicPr>
        <p:blipFill>
          <a:blip r:embed="rId4">
            <a:clrChange>
              <a:clrFrom>
                <a:srgbClr val="B8E0F2"/>
              </a:clrFrom>
              <a:clrTo>
                <a:srgbClr val="B8E0F2">
                  <a:alpha val="0"/>
                </a:srgbClr>
              </a:clrTo>
            </a:clrChange>
          </a:blip>
          <a:stretch>
            <a:fillRect/>
          </a:stretch>
        </p:blipFill>
        <p:spPr>
          <a:xfrm>
            <a:off x="0" y="5271513"/>
            <a:ext cx="2808159" cy="1590805"/>
          </a:xfrm>
          <a:prstGeom prst="rect">
            <a:avLst/>
          </a:prstGeom>
        </p:spPr>
      </p:pic>
    </p:spTree>
    <p:extLst>
      <p:ext uri="{BB962C8B-B14F-4D97-AF65-F5344CB8AC3E}">
        <p14:creationId xmlns:p14="http://schemas.microsoft.com/office/powerpoint/2010/main" val="1531527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o Blauer Hintergrund">
    <p:bg>
      <p:bgPr>
        <a:solidFill>
          <a:schemeClr val="bg2">
            <a:lumMod val="7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996284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o Grau">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2263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0B5D54F9-A500-494E-B22A-DAD27BC692D3}"/>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DEB69E0A-CFBF-44CA-9B52-D114E530EA04}"/>
              </a:ext>
            </a:extLst>
          </p:cNvPr>
          <p:cNvSpPr>
            <a:spLocks noGrp="1"/>
          </p:cNvSpPr>
          <p:nvPr>
            <p:ph type="sldNum" sz="quarter" idx="12"/>
          </p:nvPr>
        </p:nvSpPr>
        <p:spPr/>
        <p:txBody>
          <a:bodyPr/>
          <a:lstStyle/>
          <a:p>
            <a:fld id="{9B71B2D1-E297-0147-8949-F3BA0A00F7C1}" type="slidenum">
              <a:rPr lang="de-DE" smtClean="0"/>
              <a:t>‹Nr.›</a:t>
            </a:fld>
            <a:endParaRPr lang="de-DE"/>
          </a:p>
        </p:txBody>
      </p:sp>
      <p:sp>
        <p:nvSpPr>
          <p:cNvPr id="6" name="Titelplatzhalter 1">
            <a:extLst>
              <a:ext uri="{FF2B5EF4-FFF2-40B4-BE49-F238E27FC236}">
                <a16:creationId xmlns:a16="http://schemas.microsoft.com/office/drawing/2014/main" id="{B5EA5185-79C4-43FD-B5F6-9019B58E32A3}"/>
              </a:ext>
            </a:extLst>
          </p:cNvPr>
          <p:cNvSpPr>
            <a:spLocks noGrp="1"/>
          </p:cNvSpPr>
          <p:nvPr>
            <p:ph type="title"/>
          </p:nvPr>
        </p:nvSpPr>
        <p:spPr>
          <a:xfrm>
            <a:off x="457200" y="846138"/>
            <a:ext cx="8229600" cy="1143000"/>
          </a:xfrm>
          <a:prstGeom prst="rect">
            <a:avLst/>
          </a:prstGeom>
        </p:spPr>
        <p:txBody>
          <a:bodyPr vert="horz" lIns="91440" tIns="45720" rIns="91440" bIns="45720" rtlCol="0" anchor="ctr">
            <a:normAutofit/>
          </a:bodyPr>
          <a:lstStyle/>
          <a:p>
            <a:r>
              <a:rPr lang="de-DE" dirty="0"/>
              <a:t>Mastertitelformat bearbeiten</a:t>
            </a:r>
          </a:p>
        </p:txBody>
      </p:sp>
    </p:spTree>
    <p:extLst>
      <p:ext uri="{BB962C8B-B14F-4D97-AF65-F5344CB8AC3E}">
        <p14:creationId xmlns:p14="http://schemas.microsoft.com/office/powerpoint/2010/main" val="74113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F61876-ACAA-4DAF-9A98-412402638FCA}"/>
              </a:ext>
            </a:extLst>
          </p:cNvPr>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Datumsplatzhalter 2">
            <a:extLst>
              <a:ext uri="{FF2B5EF4-FFF2-40B4-BE49-F238E27FC236}">
                <a16:creationId xmlns:a16="http://schemas.microsoft.com/office/drawing/2014/main" id="{D412F0B4-67DD-4B96-9E2E-D5A48B25072F}"/>
              </a:ext>
            </a:extLst>
          </p:cNvPr>
          <p:cNvSpPr>
            <a:spLocks noGrp="1"/>
          </p:cNvSpPr>
          <p:nvPr>
            <p:ph type="dt" sz="half" idx="10"/>
          </p:nvPr>
        </p:nvSpPr>
        <p:spPr/>
        <p:txBody>
          <a:bodyPr/>
          <a:lstStyle/>
          <a:p>
            <a:fld id="{21C4D4B5-317C-E744-A559-04B2CB854CA9}" type="datetimeFigureOut">
              <a:rPr lang="de-DE" smtClean="0"/>
              <a:t>31.03.21</a:t>
            </a:fld>
            <a:endParaRPr lang="de-DE"/>
          </a:p>
        </p:txBody>
      </p:sp>
      <p:sp>
        <p:nvSpPr>
          <p:cNvPr id="4" name="Fußzeilenplatzhalter 3">
            <a:extLst>
              <a:ext uri="{FF2B5EF4-FFF2-40B4-BE49-F238E27FC236}">
                <a16:creationId xmlns:a16="http://schemas.microsoft.com/office/drawing/2014/main" id="{D8B7044E-F69E-46DC-99A9-4931EA00CB0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F2F3A99-1116-4AD8-8216-90F8E3255619}"/>
              </a:ext>
            </a:extLst>
          </p:cNvPr>
          <p:cNvSpPr>
            <a:spLocks noGrp="1"/>
          </p:cNvSpPr>
          <p:nvPr>
            <p:ph type="sldNum" sz="quarter" idx="12"/>
          </p:nvPr>
        </p:nvSpPr>
        <p:spPr/>
        <p:txBody>
          <a:bodyPr/>
          <a:lstStyle/>
          <a:p>
            <a:fld id="{9B71B2D1-E297-0147-8949-F3BA0A00F7C1}" type="slidenum">
              <a:rPr lang="de-DE" smtClean="0"/>
              <a:t>‹Nr.›</a:t>
            </a:fld>
            <a:endParaRPr lang="de-DE"/>
          </a:p>
        </p:txBody>
      </p:sp>
      <p:grpSp>
        <p:nvGrpSpPr>
          <p:cNvPr id="6" name="Gruppierung 6">
            <a:extLst>
              <a:ext uri="{FF2B5EF4-FFF2-40B4-BE49-F238E27FC236}">
                <a16:creationId xmlns:a16="http://schemas.microsoft.com/office/drawing/2014/main" id="{710FC92A-FC8B-48C4-981F-C26DE59ACCFC}"/>
              </a:ext>
            </a:extLst>
          </p:cNvPr>
          <p:cNvGrpSpPr>
            <a:grpSpLocks/>
          </p:cNvGrpSpPr>
          <p:nvPr userDrawn="1"/>
        </p:nvGrpSpPr>
        <p:grpSpPr bwMode="auto">
          <a:xfrm>
            <a:off x="535409" y="2204816"/>
            <a:ext cx="526060" cy="458538"/>
            <a:chOff x="5121825" y="4335364"/>
            <a:chExt cx="810782" cy="705309"/>
          </a:xfrm>
          <a:solidFill>
            <a:srgbClr val="BCE1F4"/>
          </a:solidFill>
        </p:grpSpPr>
        <p:sp>
          <p:nvSpPr>
            <p:cNvPr id="7" name="Oval 27">
              <a:extLst>
                <a:ext uri="{FF2B5EF4-FFF2-40B4-BE49-F238E27FC236}">
                  <a16:creationId xmlns:a16="http://schemas.microsoft.com/office/drawing/2014/main" id="{C66C81FB-6E18-4DAD-8AD3-6A239ACFBE76}"/>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dirty="0"/>
            </a:p>
          </p:txBody>
        </p:sp>
        <p:sp>
          <p:nvSpPr>
            <p:cNvPr id="8" name="TextBox 35">
              <a:extLst>
                <a:ext uri="{FF2B5EF4-FFF2-40B4-BE49-F238E27FC236}">
                  <a16:creationId xmlns:a16="http://schemas.microsoft.com/office/drawing/2014/main" id="{576C778E-386E-4652-870C-09F48D78DC7E}"/>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1</a:t>
              </a:r>
              <a:endParaRPr lang="x-none" sz="1800" b="1" dirty="0">
                <a:solidFill>
                  <a:schemeClr val="bg1"/>
                </a:solidFill>
                <a:latin typeface="Open Sans Semibold"/>
                <a:ea typeface="Open Sans" pitchFamily="34" charset="0"/>
                <a:cs typeface="Open Sans Semibold"/>
              </a:endParaRPr>
            </a:p>
          </p:txBody>
        </p:sp>
      </p:grpSp>
      <p:grpSp>
        <p:nvGrpSpPr>
          <p:cNvPr id="9" name="Gruppierung 6">
            <a:extLst>
              <a:ext uri="{FF2B5EF4-FFF2-40B4-BE49-F238E27FC236}">
                <a16:creationId xmlns:a16="http://schemas.microsoft.com/office/drawing/2014/main" id="{68C5251E-E05A-413D-9B07-1FF1EAFB43C7}"/>
              </a:ext>
            </a:extLst>
          </p:cNvPr>
          <p:cNvGrpSpPr>
            <a:grpSpLocks/>
          </p:cNvGrpSpPr>
          <p:nvPr userDrawn="1"/>
        </p:nvGrpSpPr>
        <p:grpSpPr bwMode="auto">
          <a:xfrm>
            <a:off x="535409" y="3589263"/>
            <a:ext cx="526060" cy="458538"/>
            <a:chOff x="5121825" y="4335364"/>
            <a:chExt cx="810782" cy="705309"/>
          </a:xfrm>
          <a:solidFill>
            <a:srgbClr val="C9DD7D"/>
          </a:solidFill>
        </p:grpSpPr>
        <p:sp>
          <p:nvSpPr>
            <p:cNvPr id="10" name="Oval 70">
              <a:extLst>
                <a:ext uri="{FF2B5EF4-FFF2-40B4-BE49-F238E27FC236}">
                  <a16:creationId xmlns:a16="http://schemas.microsoft.com/office/drawing/2014/main" id="{728AC453-1ABF-42F8-99E0-FB29C8007297}"/>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a:p>
          </p:txBody>
        </p:sp>
        <p:sp>
          <p:nvSpPr>
            <p:cNvPr id="11" name="TextBox 35">
              <a:extLst>
                <a:ext uri="{FF2B5EF4-FFF2-40B4-BE49-F238E27FC236}">
                  <a16:creationId xmlns:a16="http://schemas.microsoft.com/office/drawing/2014/main" id="{089FB995-A4BC-43E7-8DD9-7423F0990A9E}"/>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4</a:t>
              </a:r>
              <a:endParaRPr lang="x-none" sz="1800" b="1" dirty="0">
                <a:solidFill>
                  <a:schemeClr val="bg1"/>
                </a:solidFill>
                <a:latin typeface="Open Sans Semibold"/>
                <a:ea typeface="Open Sans" pitchFamily="34" charset="0"/>
                <a:cs typeface="Open Sans Semibold"/>
              </a:endParaRPr>
            </a:p>
          </p:txBody>
        </p:sp>
      </p:grpSp>
      <p:grpSp>
        <p:nvGrpSpPr>
          <p:cNvPr id="12" name="Gruppierung 6">
            <a:extLst>
              <a:ext uri="{FF2B5EF4-FFF2-40B4-BE49-F238E27FC236}">
                <a16:creationId xmlns:a16="http://schemas.microsoft.com/office/drawing/2014/main" id="{39EAE7EA-60A3-40F0-81C9-41FA4476EFCF}"/>
              </a:ext>
            </a:extLst>
          </p:cNvPr>
          <p:cNvGrpSpPr>
            <a:grpSpLocks/>
          </p:cNvGrpSpPr>
          <p:nvPr userDrawn="1"/>
        </p:nvGrpSpPr>
        <p:grpSpPr bwMode="auto">
          <a:xfrm>
            <a:off x="3256830" y="2223581"/>
            <a:ext cx="526060" cy="458538"/>
            <a:chOff x="5121825" y="4335364"/>
            <a:chExt cx="810782" cy="705309"/>
          </a:xfrm>
          <a:solidFill>
            <a:srgbClr val="C9DD7D"/>
          </a:solidFill>
        </p:grpSpPr>
        <p:sp>
          <p:nvSpPr>
            <p:cNvPr id="13" name="Oval 75">
              <a:extLst>
                <a:ext uri="{FF2B5EF4-FFF2-40B4-BE49-F238E27FC236}">
                  <a16:creationId xmlns:a16="http://schemas.microsoft.com/office/drawing/2014/main" id="{D2E96A04-B0CF-4712-BE1D-D46DAE3C329E}"/>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a:p>
          </p:txBody>
        </p:sp>
        <p:sp>
          <p:nvSpPr>
            <p:cNvPr id="14" name="TextBox 35">
              <a:extLst>
                <a:ext uri="{FF2B5EF4-FFF2-40B4-BE49-F238E27FC236}">
                  <a16:creationId xmlns:a16="http://schemas.microsoft.com/office/drawing/2014/main" id="{408D9402-6BD4-48C9-9E98-011F94F874B7}"/>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2</a:t>
              </a:r>
              <a:endParaRPr lang="x-none" sz="1800" b="1" dirty="0">
                <a:solidFill>
                  <a:schemeClr val="bg1"/>
                </a:solidFill>
                <a:latin typeface="Open Sans Semibold"/>
                <a:ea typeface="Open Sans" pitchFamily="34" charset="0"/>
                <a:cs typeface="Open Sans Semibold"/>
              </a:endParaRPr>
            </a:p>
          </p:txBody>
        </p:sp>
      </p:grpSp>
      <p:grpSp>
        <p:nvGrpSpPr>
          <p:cNvPr id="15" name="Gruppierung 6">
            <a:extLst>
              <a:ext uri="{FF2B5EF4-FFF2-40B4-BE49-F238E27FC236}">
                <a16:creationId xmlns:a16="http://schemas.microsoft.com/office/drawing/2014/main" id="{D2A9C19A-7555-46D6-B0C7-06BF0861BF06}"/>
              </a:ext>
            </a:extLst>
          </p:cNvPr>
          <p:cNvGrpSpPr>
            <a:grpSpLocks/>
          </p:cNvGrpSpPr>
          <p:nvPr userDrawn="1"/>
        </p:nvGrpSpPr>
        <p:grpSpPr bwMode="auto">
          <a:xfrm>
            <a:off x="3256830" y="3608028"/>
            <a:ext cx="526060" cy="458538"/>
            <a:chOff x="5121825" y="4335364"/>
            <a:chExt cx="810782" cy="705309"/>
          </a:xfrm>
          <a:solidFill>
            <a:srgbClr val="F2F090"/>
          </a:solidFill>
        </p:grpSpPr>
        <p:sp>
          <p:nvSpPr>
            <p:cNvPr id="16" name="Oval 80">
              <a:extLst>
                <a:ext uri="{FF2B5EF4-FFF2-40B4-BE49-F238E27FC236}">
                  <a16:creationId xmlns:a16="http://schemas.microsoft.com/office/drawing/2014/main" id="{9748E402-C6C6-4C4C-8F47-E52E4F20F4DF}"/>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a:p>
          </p:txBody>
        </p:sp>
        <p:sp>
          <p:nvSpPr>
            <p:cNvPr id="17" name="TextBox 35">
              <a:extLst>
                <a:ext uri="{FF2B5EF4-FFF2-40B4-BE49-F238E27FC236}">
                  <a16:creationId xmlns:a16="http://schemas.microsoft.com/office/drawing/2014/main" id="{91495E3C-0626-442E-8500-D07A8E1BB409}"/>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5</a:t>
              </a:r>
              <a:endParaRPr lang="x-none" sz="1800" b="1" dirty="0">
                <a:solidFill>
                  <a:schemeClr val="bg1"/>
                </a:solidFill>
                <a:latin typeface="Open Sans Semibold"/>
                <a:ea typeface="Open Sans" pitchFamily="34" charset="0"/>
                <a:cs typeface="Open Sans Semibold"/>
              </a:endParaRPr>
            </a:p>
          </p:txBody>
        </p:sp>
      </p:grpSp>
      <p:grpSp>
        <p:nvGrpSpPr>
          <p:cNvPr id="18" name="Gruppierung 6">
            <a:extLst>
              <a:ext uri="{FF2B5EF4-FFF2-40B4-BE49-F238E27FC236}">
                <a16:creationId xmlns:a16="http://schemas.microsoft.com/office/drawing/2014/main" id="{DD54DF5E-FF15-4723-99AB-7A1FA918EA0A}"/>
              </a:ext>
            </a:extLst>
          </p:cNvPr>
          <p:cNvGrpSpPr>
            <a:grpSpLocks/>
          </p:cNvGrpSpPr>
          <p:nvPr userDrawn="1"/>
        </p:nvGrpSpPr>
        <p:grpSpPr bwMode="auto">
          <a:xfrm>
            <a:off x="6028088" y="2242346"/>
            <a:ext cx="526060" cy="458538"/>
            <a:chOff x="5121825" y="4335364"/>
            <a:chExt cx="810782" cy="705309"/>
          </a:xfrm>
          <a:solidFill>
            <a:srgbClr val="F2F090"/>
          </a:solidFill>
        </p:grpSpPr>
        <p:sp>
          <p:nvSpPr>
            <p:cNvPr id="19" name="Oval 85">
              <a:extLst>
                <a:ext uri="{FF2B5EF4-FFF2-40B4-BE49-F238E27FC236}">
                  <a16:creationId xmlns:a16="http://schemas.microsoft.com/office/drawing/2014/main" id="{D7D3A07E-3A8D-437F-9FB9-02AB3F02323E}"/>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a:p>
          </p:txBody>
        </p:sp>
        <p:sp>
          <p:nvSpPr>
            <p:cNvPr id="20" name="TextBox 35">
              <a:extLst>
                <a:ext uri="{FF2B5EF4-FFF2-40B4-BE49-F238E27FC236}">
                  <a16:creationId xmlns:a16="http://schemas.microsoft.com/office/drawing/2014/main" id="{6A01C3C8-579B-4093-9F1B-B40984052CC4}"/>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3</a:t>
              </a:r>
              <a:endParaRPr lang="x-none" sz="1800" b="1" dirty="0">
                <a:solidFill>
                  <a:schemeClr val="bg1"/>
                </a:solidFill>
                <a:latin typeface="Open Sans Semibold"/>
                <a:ea typeface="Open Sans" pitchFamily="34" charset="0"/>
                <a:cs typeface="Open Sans Semibold"/>
              </a:endParaRPr>
            </a:p>
          </p:txBody>
        </p:sp>
      </p:grpSp>
      <p:grpSp>
        <p:nvGrpSpPr>
          <p:cNvPr id="21" name="Gruppierung 6">
            <a:extLst>
              <a:ext uri="{FF2B5EF4-FFF2-40B4-BE49-F238E27FC236}">
                <a16:creationId xmlns:a16="http://schemas.microsoft.com/office/drawing/2014/main" id="{A36CCE51-7B46-4872-9C5F-ACCCCDFAE1BB}"/>
              </a:ext>
            </a:extLst>
          </p:cNvPr>
          <p:cNvGrpSpPr>
            <a:grpSpLocks/>
          </p:cNvGrpSpPr>
          <p:nvPr userDrawn="1"/>
        </p:nvGrpSpPr>
        <p:grpSpPr bwMode="auto">
          <a:xfrm>
            <a:off x="6028088" y="3626793"/>
            <a:ext cx="526060" cy="458538"/>
            <a:chOff x="5121825" y="4335364"/>
            <a:chExt cx="810782" cy="705309"/>
          </a:xfrm>
          <a:solidFill>
            <a:srgbClr val="BCE1F4"/>
          </a:solidFill>
        </p:grpSpPr>
        <p:sp>
          <p:nvSpPr>
            <p:cNvPr id="22" name="Oval 90">
              <a:extLst>
                <a:ext uri="{FF2B5EF4-FFF2-40B4-BE49-F238E27FC236}">
                  <a16:creationId xmlns:a16="http://schemas.microsoft.com/office/drawing/2014/main" id="{57E9E95B-5234-4E1C-9B79-3BD8F80C661B}"/>
                </a:ext>
              </a:extLst>
            </p:cNvPr>
            <p:cNvSpPr/>
            <p:nvPr/>
          </p:nvSpPr>
          <p:spPr>
            <a:xfrm>
              <a:off x="5184620" y="4335364"/>
              <a:ext cx="705126" cy="705309"/>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434" fontAlgn="auto">
                <a:spcBef>
                  <a:spcPts val="0"/>
                </a:spcBef>
                <a:spcAft>
                  <a:spcPts val="0"/>
                </a:spcAft>
                <a:defRPr/>
              </a:pPr>
              <a:endParaRPr lang="x-none" sz="2701"/>
            </a:p>
          </p:txBody>
        </p:sp>
        <p:sp>
          <p:nvSpPr>
            <p:cNvPr id="23" name="TextBox 35">
              <a:extLst>
                <a:ext uri="{FF2B5EF4-FFF2-40B4-BE49-F238E27FC236}">
                  <a16:creationId xmlns:a16="http://schemas.microsoft.com/office/drawing/2014/main" id="{D65BF595-EB59-43DC-A387-21E24B9E8C83}"/>
                </a:ext>
              </a:extLst>
            </p:cNvPr>
            <p:cNvSpPr txBox="1"/>
            <p:nvPr/>
          </p:nvSpPr>
          <p:spPr>
            <a:xfrm>
              <a:off x="5121825" y="4479191"/>
              <a:ext cx="810782" cy="416845"/>
            </a:xfrm>
            <a:prstGeom prst="rect">
              <a:avLst/>
            </a:prstGeom>
            <a:noFill/>
            <a:ln>
              <a:noFill/>
            </a:ln>
          </p:spPr>
          <p:txBody>
            <a:bodyPr lIns="0" tIns="0" rIns="0" bIns="0" rtlCol="1"/>
            <a:lstStyle/>
            <a:p>
              <a:pPr algn="ctr" defTabSz="1828434" fontAlgn="auto">
                <a:spcBef>
                  <a:spcPts val="0"/>
                </a:spcBef>
                <a:spcAft>
                  <a:spcPts val="0"/>
                </a:spcAft>
                <a:defRPr/>
              </a:pPr>
              <a:r>
                <a:rPr lang="en-US" sz="1800" b="1" dirty="0">
                  <a:solidFill>
                    <a:schemeClr val="bg1"/>
                  </a:solidFill>
                  <a:latin typeface="Open Sans Semibold"/>
                  <a:ea typeface="Open Sans" pitchFamily="34" charset="0"/>
                  <a:cs typeface="Open Sans Semibold"/>
                </a:rPr>
                <a:t>6</a:t>
              </a:r>
              <a:endParaRPr lang="x-none" sz="1800" b="1" dirty="0">
                <a:solidFill>
                  <a:schemeClr val="bg1"/>
                </a:solidFill>
                <a:latin typeface="Open Sans Semibold"/>
                <a:ea typeface="Open Sans" pitchFamily="34" charset="0"/>
                <a:cs typeface="Open Sans Semibold"/>
              </a:endParaRPr>
            </a:p>
          </p:txBody>
        </p:sp>
      </p:grpSp>
    </p:spTree>
    <p:extLst>
      <p:ext uri="{BB962C8B-B14F-4D97-AF65-F5344CB8AC3E}">
        <p14:creationId xmlns:p14="http://schemas.microsoft.com/office/powerpoint/2010/main" val="128215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8D7DA76-22F3-4F3A-A7A9-78CC9059411A}"/>
              </a:ext>
            </a:extLst>
          </p:cNvPr>
          <p:cNvSpPr/>
          <p:nvPr userDrawn="1"/>
        </p:nvSpPr>
        <p:spPr>
          <a:xfrm>
            <a:off x="-1" y="6199386"/>
            <a:ext cx="9143999" cy="658614"/>
          </a:xfrm>
          <a:prstGeom prst="rect">
            <a:avLst/>
          </a:prstGeom>
          <a:solidFill>
            <a:srgbClr val="BCE1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4D4B5-317C-E744-A559-04B2CB854CA9}" type="datetimeFigureOut">
              <a:t>31.03.21</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1B2D1-E297-0147-8949-F3BA0A00F7C1}" type="slidenum">
              <a:t>‹Nr.›</a:t>
            </a:fld>
            <a:endParaRPr lang="de-DE"/>
          </a:p>
        </p:txBody>
      </p:sp>
      <p:sp>
        <p:nvSpPr>
          <p:cNvPr id="8" name="Foliennummernplatzhalter 5">
            <a:extLst>
              <a:ext uri="{FF2B5EF4-FFF2-40B4-BE49-F238E27FC236}">
                <a16:creationId xmlns:a16="http://schemas.microsoft.com/office/drawing/2014/main" id="{DC9442B6-2CB8-44BA-9B53-39DFEF0997DE}"/>
              </a:ext>
            </a:extLst>
          </p:cNvPr>
          <p:cNvSpPr txBox="1">
            <a:spLocks/>
          </p:cNvSpPr>
          <p:nvPr userDrawn="1"/>
        </p:nvSpPr>
        <p:spPr>
          <a:xfrm>
            <a:off x="6553200" y="6365421"/>
            <a:ext cx="2133600" cy="365125"/>
          </a:xfrm>
          <a:prstGeom prst="rect">
            <a:avLst/>
          </a:prstGeom>
          <a:solidFill>
            <a:srgbClr val="BCE1F4"/>
          </a:solidFill>
        </p:spPr>
        <p:txBody>
          <a:bodyPr vert="horz" lIns="91440" tIns="45720" rIns="91440" bIns="45720" rtlCol="0" anchor="ctr"/>
          <a:lstStyle>
            <a:defPPr>
              <a:defRPr lang="de-DE"/>
            </a:defPPr>
            <a:lvl1pPr marL="0" algn="r" defTabSz="457200" rtl="0" eaLnBrk="1" latinLnBrk="0" hangingPunct="1">
              <a:defRPr sz="1000" kern="1200">
                <a:solidFill>
                  <a:schemeClr val="tx1"/>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a:t>Seite </a:t>
            </a:r>
            <a:fld id="{BD1031AA-E260-F249-B5A2-5E72C0521FF8}" type="slidenum">
              <a:rPr lang="de-DE" smtClean="0"/>
              <a:pPr/>
              <a:t>‹Nr.›</a:t>
            </a:fld>
            <a:endParaRPr lang="de-DE"/>
          </a:p>
        </p:txBody>
      </p:sp>
      <p:sp>
        <p:nvSpPr>
          <p:cNvPr id="9" name="Fußzeilenplatzhalter 11">
            <a:extLst>
              <a:ext uri="{FF2B5EF4-FFF2-40B4-BE49-F238E27FC236}">
                <a16:creationId xmlns:a16="http://schemas.microsoft.com/office/drawing/2014/main" id="{E6E77433-35A0-447B-9130-324299B64E76}"/>
              </a:ext>
            </a:extLst>
          </p:cNvPr>
          <p:cNvSpPr txBox="1">
            <a:spLocks/>
          </p:cNvSpPr>
          <p:nvPr userDrawn="1"/>
        </p:nvSpPr>
        <p:spPr>
          <a:xfrm>
            <a:off x="457200" y="6365421"/>
            <a:ext cx="2895600" cy="365125"/>
          </a:xfrm>
          <a:prstGeom prst="rect">
            <a:avLst/>
          </a:prstGeom>
          <a:solidFill>
            <a:srgbClr val="BCE1F4"/>
          </a:solidFill>
        </p:spPr>
        <p:txBody>
          <a:bodyPr vert="horz" lIns="91440" tIns="45720" rIns="91440" bIns="45720" rtlCol="0" anchor="ctr"/>
          <a:lstStyle>
            <a:defPPr>
              <a:defRPr lang="de-DE"/>
            </a:defPPr>
            <a:lvl1pPr marL="0" algn="l" defTabSz="457200" rtl="0" eaLnBrk="1" latinLnBrk="0" hangingPunct="1">
              <a:defRPr sz="1000" kern="1200">
                <a:solidFill>
                  <a:schemeClr val="tx1"/>
                </a:solidFill>
                <a:latin typeface="Open Sans Light"/>
                <a:ea typeface="+mn-ea"/>
                <a:cs typeface="Open Sans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Lust auf besser Leben gGmbH</a:t>
            </a:r>
          </a:p>
        </p:txBody>
      </p:sp>
      <p:pic>
        <p:nvPicPr>
          <p:cNvPr id="15" name="Picture 4">
            <a:extLst>
              <a:ext uri="{FF2B5EF4-FFF2-40B4-BE49-F238E27FC236}">
                <a16:creationId xmlns:a16="http://schemas.microsoft.com/office/drawing/2014/main" id="{AD9C9551-524F-47B9-944E-8DC33F607EF6}"/>
              </a:ext>
            </a:extLst>
          </p:cNvPr>
          <p:cNvPicPr>
            <a:picLocks noChangeAspect="1"/>
          </p:cNvPicPr>
          <p:nvPr userDrawn="1"/>
        </p:nvPicPr>
        <p:blipFill>
          <a:blip r:embed="rId7"/>
          <a:stretch>
            <a:fillRect/>
          </a:stretch>
        </p:blipFill>
        <p:spPr>
          <a:xfrm>
            <a:off x="7272670" y="0"/>
            <a:ext cx="1871330" cy="1323949"/>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30B01B39-D2E6-A74F-AF87-B9C7BA2CB2EA}"/>
              </a:ext>
            </a:extLst>
          </p:cNvPr>
          <p:cNvPicPr>
            <a:picLocks noChangeAspect="1"/>
          </p:cNvPicPr>
          <p:nvPr userDrawn="1"/>
        </p:nvPicPr>
        <p:blipFill>
          <a:blip r:embed="rId8"/>
          <a:stretch>
            <a:fillRect/>
          </a:stretch>
        </p:blipFill>
        <p:spPr>
          <a:xfrm>
            <a:off x="6609149" y="242739"/>
            <a:ext cx="947429" cy="710572"/>
          </a:xfrm>
          <a:prstGeom prst="rect">
            <a:avLst/>
          </a:prstGeom>
        </p:spPr>
      </p:pic>
    </p:spTree>
    <p:extLst>
      <p:ext uri="{BB962C8B-B14F-4D97-AF65-F5344CB8AC3E}">
        <p14:creationId xmlns:p14="http://schemas.microsoft.com/office/powerpoint/2010/main" val="958466876"/>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6" r:id="rId3"/>
    <p:sldLayoutId id="2147483672" r:id="rId4"/>
    <p:sldLayoutId id="2147483673" r:id="rId5"/>
  </p:sldLayoutIdLst>
  <p:txStyles>
    <p:titleStyle>
      <a:lvl1pPr algn="l" defTabSz="457200" rtl="0" eaLnBrk="1" latinLnBrk="0" hangingPunct="1">
        <a:spcBef>
          <a:spcPct val="0"/>
        </a:spcBef>
        <a:buNone/>
        <a:defRPr sz="3600" kern="1200" cap="all">
          <a:solidFill>
            <a:srgbClr val="313231"/>
          </a:solidFill>
          <a:latin typeface="Open Sans Semibold"/>
          <a:ea typeface="+mj-ea"/>
          <a:cs typeface="Open Sans Semi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0.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1.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4.png"/><Relationship Id="rId7"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46.sv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46.sv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8.sv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6.sv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46.sv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46.sv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hyperlink" Target="http://www.klimasport.de/"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 Id="rId5" Type="http://schemas.openxmlformats.org/officeDocument/2006/relationships/image" Target="../media/image46.sv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5.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Tr9nfIuule4?feature=oembed" TargetMode="External"/><Relationship Id="rId5" Type="http://schemas.openxmlformats.org/officeDocument/2006/relationships/image" Target="../media/image18.jpe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820A3AB-B6EE-4713-B451-395B58C9AB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27" b="89595" l="7948" r="91682">
                        <a14:foregroundMark x1="8133" y1="32659" x2="8133" y2="32659"/>
                        <a14:foregroundMark x1="91682" y1="78902" x2="91682" y2="78902"/>
                      </a14:backgroundRemoval>
                    </a14:imgEffect>
                  </a14:imgLayer>
                </a14:imgProps>
              </a:ext>
            </a:extLst>
          </a:blip>
          <a:stretch>
            <a:fillRect/>
          </a:stretch>
        </p:blipFill>
        <p:spPr>
          <a:xfrm>
            <a:off x="4982304" y="263047"/>
            <a:ext cx="2576513" cy="1647825"/>
          </a:xfrm>
          <a:prstGeom prst="rect">
            <a:avLst/>
          </a:prstGeom>
        </p:spPr>
      </p:pic>
      <p:sp>
        <p:nvSpPr>
          <p:cNvPr id="4" name="Untertitel 3">
            <a:extLst>
              <a:ext uri="{FF2B5EF4-FFF2-40B4-BE49-F238E27FC236}">
                <a16:creationId xmlns:a16="http://schemas.microsoft.com/office/drawing/2014/main" id="{4913B840-86D5-44D3-91B4-8667B31677CC}"/>
              </a:ext>
            </a:extLst>
          </p:cNvPr>
          <p:cNvSpPr txBox="1">
            <a:spLocks/>
          </p:cNvSpPr>
          <p:nvPr/>
        </p:nvSpPr>
        <p:spPr>
          <a:xfrm rot="21584540">
            <a:off x="4249974" y="5054106"/>
            <a:ext cx="4500117" cy="1793784"/>
          </a:xfrm>
          <a:prstGeom prst="rect">
            <a:avLst/>
          </a:prstGeom>
          <a:solidFill>
            <a:srgbClr val="B8E1F2"/>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de-DE" sz="2400" b="1" dirty="0">
                <a:latin typeface="Open Sans Semibold"/>
              </a:rPr>
              <a:t>Klimaanpassung und Sport </a:t>
            </a:r>
            <a:endParaRPr lang="de-DE" sz="2800" b="1" dirty="0">
              <a:latin typeface="Open Sans Semibold"/>
            </a:endParaRPr>
          </a:p>
          <a:p>
            <a:pPr marL="0" indent="0" algn="ctr">
              <a:buFont typeface="Arial"/>
              <a:buNone/>
            </a:pPr>
            <a:r>
              <a:rPr lang="de-DE" sz="2000" b="1" dirty="0">
                <a:latin typeface="Open Sans Semibold"/>
              </a:rPr>
              <a:t>Wie sind Sportvereine vom Klimawandel betroffen und was können sie tun</a:t>
            </a:r>
            <a:r>
              <a:rPr lang="de-DE" sz="1600" b="1" dirty="0">
                <a:latin typeface="Open Sans Semibold"/>
              </a:rPr>
              <a:t>?</a:t>
            </a:r>
          </a:p>
        </p:txBody>
      </p:sp>
    </p:spTree>
    <p:extLst>
      <p:ext uri="{BB962C8B-B14F-4D97-AF65-F5344CB8AC3E}">
        <p14:creationId xmlns:p14="http://schemas.microsoft.com/office/powerpoint/2010/main" val="3749179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Klimafolgen für Sport</a:t>
            </a:r>
          </a:p>
        </p:txBody>
      </p:sp>
      <p:pic>
        <p:nvPicPr>
          <p:cNvPr id="4" name="Grafik 3">
            <a:extLst>
              <a:ext uri="{FF2B5EF4-FFF2-40B4-BE49-F238E27FC236}">
                <a16:creationId xmlns:a16="http://schemas.microsoft.com/office/drawing/2014/main" id="{8092C991-812E-42E4-80B9-0A64B46EB213}"/>
              </a:ext>
            </a:extLst>
          </p:cNvPr>
          <p:cNvPicPr>
            <a:picLocks noChangeAspect="1"/>
          </p:cNvPicPr>
          <p:nvPr/>
        </p:nvPicPr>
        <p:blipFill>
          <a:blip r:embed="rId3"/>
          <a:stretch>
            <a:fillRect/>
          </a:stretch>
        </p:blipFill>
        <p:spPr>
          <a:xfrm>
            <a:off x="616222" y="1895474"/>
            <a:ext cx="3589131" cy="5076825"/>
          </a:xfrm>
          <a:prstGeom prst="rect">
            <a:avLst/>
          </a:prstGeom>
        </p:spPr>
      </p:pic>
      <p:sp>
        <p:nvSpPr>
          <p:cNvPr id="5" name="Textfeld 4">
            <a:extLst>
              <a:ext uri="{FF2B5EF4-FFF2-40B4-BE49-F238E27FC236}">
                <a16:creationId xmlns:a16="http://schemas.microsoft.com/office/drawing/2014/main" id="{F87F1293-79C6-4FC1-BE71-5CA51C8936FC}"/>
              </a:ext>
            </a:extLst>
          </p:cNvPr>
          <p:cNvSpPr txBox="1"/>
          <p:nvPr/>
        </p:nvSpPr>
        <p:spPr>
          <a:xfrm>
            <a:off x="752475" y="1724024"/>
            <a:ext cx="3143250" cy="923330"/>
          </a:xfrm>
          <a:prstGeom prst="rect">
            <a:avLst/>
          </a:prstGeom>
          <a:noFill/>
        </p:spPr>
        <p:txBody>
          <a:bodyPr wrap="square" rtlCol="0">
            <a:spAutoFit/>
          </a:bodyPr>
          <a:lstStyle/>
          <a:p>
            <a:r>
              <a:rPr lang="de-DE" b="1" dirty="0"/>
              <a:t>Menschen in Deutschland treiben am liebsten Sport in der Natur, davon…</a:t>
            </a:r>
          </a:p>
        </p:txBody>
      </p:sp>
      <p:sp>
        <p:nvSpPr>
          <p:cNvPr id="6" name="Textfeld 5">
            <a:extLst>
              <a:ext uri="{FF2B5EF4-FFF2-40B4-BE49-F238E27FC236}">
                <a16:creationId xmlns:a16="http://schemas.microsoft.com/office/drawing/2014/main" id="{78E86308-A611-495F-A6B8-35A553C36ACA}"/>
              </a:ext>
            </a:extLst>
          </p:cNvPr>
          <p:cNvSpPr txBox="1"/>
          <p:nvPr/>
        </p:nvSpPr>
        <p:spPr>
          <a:xfrm>
            <a:off x="4381500" y="1727297"/>
            <a:ext cx="4476750" cy="2862322"/>
          </a:xfrm>
          <a:prstGeom prst="rect">
            <a:avLst/>
          </a:prstGeom>
          <a:noFill/>
        </p:spPr>
        <p:txBody>
          <a:bodyPr wrap="square" rtlCol="0">
            <a:spAutoFit/>
          </a:bodyPr>
          <a:lstStyle/>
          <a:p>
            <a:r>
              <a:rPr lang="de-DE" dirty="0"/>
              <a:t>Sportvereine sind mit ihren Aktivitäten und Sportstätten direkt in der </a:t>
            </a:r>
            <a:r>
              <a:rPr lang="de-DE" b="1" dirty="0"/>
              <a:t>Natur und Landschaft </a:t>
            </a:r>
            <a:r>
              <a:rPr lang="de-DE" dirty="0"/>
              <a:t>eingebettet. Sie sind zu </a:t>
            </a:r>
            <a:r>
              <a:rPr lang="de-DE" b="1" dirty="0"/>
              <a:t>Wasser</a:t>
            </a:r>
            <a:r>
              <a:rPr lang="de-DE" dirty="0"/>
              <a:t>, auf </a:t>
            </a:r>
            <a:r>
              <a:rPr lang="de-DE" b="1" dirty="0"/>
              <a:t>Bergen</a:t>
            </a:r>
            <a:r>
              <a:rPr lang="de-DE" dirty="0"/>
              <a:t>, in </a:t>
            </a:r>
            <a:r>
              <a:rPr lang="de-DE" b="1" dirty="0"/>
              <a:t>Wäldern</a:t>
            </a:r>
            <a:r>
              <a:rPr lang="de-DE" dirty="0"/>
              <a:t> sowie auf dem </a:t>
            </a:r>
            <a:r>
              <a:rPr lang="de-DE" b="1" dirty="0"/>
              <a:t>Dorf</a:t>
            </a:r>
            <a:r>
              <a:rPr lang="de-DE" dirty="0"/>
              <a:t> und in </a:t>
            </a:r>
            <a:r>
              <a:rPr lang="de-DE" b="1" dirty="0"/>
              <a:t>Städten </a:t>
            </a:r>
            <a:r>
              <a:rPr lang="de-DE" dirty="0"/>
              <a:t>beheimatet.</a:t>
            </a:r>
          </a:p>
          <a:p>
            <a:endParaRPr lang="de-DE" b="1" dirty="0">
              <a:sym typeface="Wingdings" panose="05000000000000000000" pitchFamily="2" charset="2"/>
            </a:endParaRPr>
          </a:p>
          <a:p>
            <a:r>
              <a:rPr lang="de-DE" b="1" dirty="0">
                <a:sym typeface="Wingdings" panose="05000000000000000000" pitchFamily="2" charset="2"/>
              </a:rPr>
              <a:t> Sportvereine spüren die Auswirkungen des Klimawandels, </a:t>
            </a:r>
            <a:r>
              <a:rPr lang="de-DE" dirty="0">
                <a:sym typeface="Wingdings" panose="05000000000000000000" pitchFamily="2" charset="2"/>
              </a:rPr>
              <a:t>abhängig von der </a:t>
            </a:r>
            <a:r>
              <a:rPr lang="de-DE" b="1" dirty="0">
                <a:sym typeface="Wingdings" panose="05000000000000000000" pitchFamily="2" charset="2"/>
              </a:rPr>
              <a:t>Sportart, </a:t>
            </a:r>
            <a:r>
              <a:rPr lang="de-DE" dirty="0">
                <a:sym typeface="Wingdings" panose="05000000000000000000" pitchFamily="2" charset="2"/>
              </a:rPr>
              <a:t>der</a:t>
            </a:r>
            <a:r>
              <a:rPr lang="de-DE" b="1" dirty="0">
                <a:sym typeface="Wingdings" panose="05000000000000000000" pitchFamily="2" charset="2"/>
              </a:rPr>
              <a:t> geografischen Lage </a:t>
            </a:r>
            <a:r>
              <a:rPr lang="de-DE" dirty="0">
                <a:sym typeface="Wingdings" panose="05000000000000000000" pitchFamily="2" charset="2"/>
              </a:rPr>
              <a:t>und der </a:t>
            </a:r>
            <a:r>
              <a:rPr lang="de-DE" b="1" dirty="0">
                <a:sym typeface="Wingdings" panose="05000000000000000000" pitchFamily="2" charset="2"/>
              </a:rPr>
              <a:t>Sportstätte</a:t>
            </a:r>
            <a:endParaRPr lang="de-DE" b="1" dirty="0"/>
          </a:p>
        </p:txBody>
      </p:sp>
      <p:pic>
        <p:nvPicPr>
          <p:cNvPr id="8" name="Grafik 7" descr="Ein Bild, das Objekt, Licht, Uhr enthält.&#10;&#10;Automatisch generierte Beschreibung">
            <a:extLst>
              <a:ext uri="{FF2B5EF4-FFF2-40B4-BE49-F238E27FC236}">
                <a16:creationId xmlns:a16="http://schemas.microsoft.com/office/drawing/2014/main" id="{31B59BC6-2DC0-4E95-B14D-D3F83C0BD043}"/>
              </a:ext>
            </a:extLst>
          </p:cNvPr>
          <p:cNvPicPr>
            <a:picLocks noChangeAspect="1"/>
          </p:cNvPicPr>
          <p:nvPr/>
        </p:nvPicPr>
        <p:blipFill>
          <a:blip r:embed="rId4"/>
          <a:stretch>
            <a:fillRect/>
          </a:stretch>
        </p:blipFill>
        <p:spPr>
          <a:xfrm>
            <a:off x="5655860" y="4486192"/>
            <a:ext cx="1647686" cy="1647686"/>
          </a:xfrm>
          <a:prstGeom prst="rect">
            <a:avLst/>
          </a:prstGeom>
        </p:spPr>
      </p:pic>
      <p:pic>
        <p:nvPicPr>
          <p:cNvPr id="10" name="Grafik 9" descr="Ein Bild, das Schild, Uhr, Verkehr enthält.&#10;&#10;Automatisch generierte Beschreibung">
            <a:extLst>
              <a:ext uri="{FF2B5EF4-FFF2-40B4-BE49-F238E27FC236}">
                <a16:creationId xmlns:a16="http://schemas.microsoft.com/office/drawing/2014/main" id="{3EB5E91C-DC44-4873-B5DF-1358C78078A0}"/>
              </a:ext>
            </a:extLst>
          </p:cNvPr>
          <p:cNvPicPr>
            <a:picLocks noChangeAspect="1"/>
          </p:cNvPicPr>
          <p:nvPr/>
        </p:nvPicPr>
        <p:blipFill rotWithShape="1">
          <a:blip r:embed="rId5"/>
          <a:srcRect b="39417"/>
          <a:stretch/>
        </p:blipFill>
        <p:spPr>
          <a:xfrm>
            <a:off x="6880091" y="4589619"/>
            <a:ext cx="1647687" cy="998221"/>
          </a:xfrm>
          <a:prstGeom prst="rect">
            <a:avLst/>
          </a:prstGeom>
        </p:spPr>
      </p:pic>
      <p:pic>
        <p:nvPicPr>
          <p:cNvPr id="12" name="Grafik 11" descr="Ein Bild, das Fenster, Turm enthält.&#10;&#10;Automatisch generierte Beschreibung">
            <a:extLst>
              <a:ext uri="{FF2B5EF4-FFF2-40B4-BE49-F238E27FC236}">
                <a16:creationId xmlns:a16="http://schemas.microsoft.com/office/drawing/2014/main" id="{B0AFDFEE-4E88-417E-A95E-F62F12A041EB}"/>
              </a:ext>
            </a:extLst>
          </p:cNvPr>
          <p:cNvPicPr>
            <a:picLocks noChangeAspect="1"/>
          </p:cNvPicPr>
          <p:nvPr/>
        </p:nvPicPr>
        <p:blipFill>
          <a:blip r:embed="rId6"/>
          <a:stretch>
            <a:fillRect/>
          </a:stretch>
        </p:blipFill>
        <p:spPr>
          <a:xfrm>
            <a:off x="4340255" y="4589619"/>
            <a:ext cx="1647686" cy="1647686"/>
          </a:xfrm>
          <a:prstGeom prst="rect">
            <a:avLst/>
          </a:prstGeom>
        </p:spPr>
      </p:pic>
    </p:spTree>
    <p:extLst>
      <p:ext uri="{BB962C8B-B14F-4D97-AF65-F5344CB8AC3E}">
        <p14:creationId xmlns:p14="http://schemas.microsoft.com/office/powerpoint/2010/main" val="292155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Klimaauswirkungen</a:t>
            </a:r>
          </a:p>
        </p:txBody>
      </p:sp>
      <p:pic>
        <p:nvPicPr>
          <p:cNvPr id="13" name="Grafik 12" descr="Ein Bild, das Schild, Hemd enthält.&#10;&#10;Automatisch generierte Beschreibung">
            <a:extLst>
              <a:ext uri="{FF2B5EF4-FFF2-40B4-BE49-F238E27FC236}">
                <a16:creationId xmlns:a16="http://schemas.microsoft.com/office/drawing/2014/main" id="{F33A04E0-8EF7-42EF-8C96-70FE5B792FAF}"/>
              </a:ext>
            </a:extLst>
          </p:cNvPr>
          <p:cNvPicPr>
            <a:picLocks noChangeAspect="1"/>
          </p:cNvPicPr>
          <p:nvPr/>
        </p:nvPicPr>
        <p:blipFill>
          <a:blip r:embed="rId3"/>
          <a:stretch>
            <a:fillRect/>
          </a:stretch>
        </p:blipFill>
        <p:spPr>
          <a:xfrm>
            <a:off x="3518849" y="3700237"/>
            <a:ext cx="2520038" cy="2520038"/>
          </a:xfrm>
          <a:prstGeom prst="rect">
            <a:avLst/>
          </a:prstGeom>
        </p:spPr>
      </p:pic>
      <p:pic>
        <p:nvPicPr>
          <p:cNvPr id="17" name="Grafik 16">
            <a:extLst>
              <a:ext uri="{FF2B5EF4-FFF2-40B4-BE49-F238E27FC236}">
                <a16:creationId xmlns:a16="http://schemas.microsoft.com/office/drawing/2014/main" id="{3FEDE9F8-460D-4F1D-AF21-C1F0FD43FFC0}"/>
              </a:ext>
            </a:extLst>
          </p:cNvPr>
          <p:cNvPicPr>
            <a:picLocks noChangeAspect="1"/>
          </p:cNvPicPr>
          <p:nvPr/>
        </p:nvPicPr>
        <p:blipFill>
          <a:blip r:embed="rId4"/>
          <a:stretch>
            <a:fillRect/>
          </a:stretch>
        </p:blipFill>
        <p:spPr>
          <a:xfrm>
            <a:off x="3433645" y="1350607"/>
            <a:ext cx="2520038" cy="2520038"/>
          </a:xfrm>
          <a:prstGeom prst="rect">
            <a:avLst/>
          </a:prstGeom>
        </p:spPr>
      </p:pic>
      <p:pic>
        <p:nvPicPr>
          <p:cNvPr id="7" name="Grafik 6">
            <a:extLst>
              <a:ext uri="{FF2B5EF4-FFF2-40B4-BE49-F238E27FC236}">
                <a16:creationId xmlns:a16="http://schemas.microsoft.com/office/drawing/2014/main" id="{1992D502-5CE2-41A7-A6BB-52ED537284E9}"/>
              </a:ext>
            </a:extLst>
          </p:cNvPr>
          <p:cNvPicPr>
            <a:picLocks noChangeAspect="1"/>
          </p:cNvPicPr>
          <p:nvPr/>
        </p:nvPicPr>
        <p:blipFill>
          <a:blip r:embed="rId5"/>
          <a:stretch>
            <a:fillRect/>
          </a:stretch>
        </p:blipFill>
        <p:spPr>
          <a:xfrm>
            <a:off x="6038887" y="2443544"/>
            <a:ext cx="2520038" cy="2520038"/>
          </a:xfrm>
          <a:prstGeom prst="rect">
            <a:avLst/>
          </a:prstGeom>
        </p:spPr>
      </p:pic>
      <p:pic>
        <p:nvPicPr>
          <p:cNvPr id="23" name="Grafik 22">
            <a:extLst>
              <a:ext uri="{FF2B5EF4-FFF2-40B4-BE49-F238E27FC236}">
                <a16:creationId xmlns:a16="http://schemas.microsoft.com/office/drawing/2014/main" id="{6787B593-D649-4806-86F9-CB91A5AEE3A2}"/>
              </a:ext>
            </a:extLst>
          </p:cNvPr>
          <p:cNvPicPr>
            <a:picLocks noChangeAspect="1"/>
          </p:cNvPicPr>
          <p:nvPr/>
        </p:nvPicPr>
        <p:blipFill>
          <a:blip r:embed="rId6"/>
          <a:stretch>
            <a:fillRect/>
          </a:stretch>
        </p:blipFill>
        <p:spPr>
          <a:xfrm>
            <a:off x="913607" y="2168981"/>
            <a:ext cx="2520038" cy="2520038"/>
          </a:xfrm>
          <a:prstGeom prst="rect">
            <a:avLst/>
          </a:prstGeom>
        </p:spPr>
      </p:pic>
    </p:spTree>
    <p:extLst>
      <p:ext uri="{BB962C8B-B14F-4D97-AF65-F5344CB8AC3E}">
        <p14:creationId xmlns:p14="http://schemas.microsoft.com/office/powerpoint/2010/main" val="3727835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normAutofit/>
          </a:bodyPr>
          <a:lstStyle/>
          <a:p>
            <a:r>
              <a:rPr lang="de-DE" dirty="0">
                <a:latin typeface="TastyMedium" panose="02000503050000020003" pitchFamily="50" charset="0"/>
              </a:rPr>
              <a:t>Heiße &amp; Trockene</a:t>
            </a:r>
            <a:br>
              <a:rPr lang="de-DE" dirty="0">
                <a:latin typeface="TastyMedium" panose="02000503050000020003" pitchFamily="50" charset="0"/>
              </a:rPr>
            </a:br>
            <a:r>
              <a:rPr lang="de-DE" dirty="0">
                <a:latin typeface="TastyMedium" panose="02000503050000020003" pitchFamily="50" charset="0"/>
              </a:rPr>
              <a:t>Sommer</a:t>
            </a:r>
          </a:p>
        </p:txBody>
      </p:sp>
      <p:pic>
        <p:nvPicPr>
          <p:cNvPr id="4" name="Grafik 3" descr="Ein Bild, das sitzend, Uhr enthält.&#10;&#10;Automatisch generierte Beschreibung">
            <a:extLst>
              <a:ext uri="{FF2B5EF4-FFF2-40B4-BE49-F238E27FC236}">
                <a16:creationId xmlns:a16="http://schemas.microsoft.com/office/drawing/2014/main" id="{52350C86-008C-42D6-B978-5CFA1BC02646}"/>
              </a:ext>
            </a:extLst>
          </p:cNvPr>
          <p:cNvPicPr>
            <a:picLocks noChangeAspect="1"/>
          </p:cNvPicPr>
          <p:nvPr/>
        </p:nvPicPr>
        <p:blipFill>
          <a:blip r:embed="rId3"/>
          <a:stretch>
            <a:fillRect/>
          </a:stretch>
        </p:blipFill>
        <p:spPr>
          <a:xfrm>
            <a:off x="4182938" y="188913"/>
            <a:ext cx="1170112" cy="1170112"/>
          </a:xfrm>
          <a:prstGeom prst="rect">
            <a:avLst/>
          </a:prstGeom>
        </p:spPr>
      </p:pic>
      <p:pic>
        <p:nvPicPr>
          <p:cNvPr id="6" name="Grafik 5">
            <a:extLst>
              <a:ext uri="{FF2B5EF4-FFF2-40B4-BE49-F238E27FC236}">
                <a16:creationId xmlns:a16="http://schemas.microsoft.com/office/drawing/2014/main" id="{B211FEEC-025D-234B-83CD-20763305DB48}"/>
              </a:ext>
            </a:extLst>
          </p:cNvPr>
          <p:cNvPicPr>
            <a:picLocks noChangeAspect="1"/>
          </p:cNvPicPr>
          <p:nvPr/>
        </p:nvPicPr>
        <p:blipFill>
          <a:blip r:embed="rId4"/>
          <a:stretch>
            <a:fillRect/>
          </a:stretch>
        </p:blipFill>
        <p:spPr>
          <a:xfrm>
            <a:off x="0" y="1637757"/>
            <a:ext cx="9144000" cy="4395282"/>
          </a:xfrm>
          <a:prstGeom prst="rect">
            <a:avLst/>
          </a:prstGeom>
        </p:spPr>
      </p:pic>
    </p:spTree>
    <p:extLst>
      <p:ext uri="{BB962C8B-B14F-4D97-AF65-F5344CB8AC3E}">
        <p14:creationId xmlns:p14="http://schemas.microsoft.com/office/powerpoint/2010/main" val="240922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516994"/>
            <a:ext cx="8229600" cy="1143000"/>
          </a:xfrm>
        </p:spPr>
        <p:txBody>
          <a:bodyPr>
            <a:normAutofit fontScale="90000"/>
          </a:bodyPr>
          <a:lstStyle/>
          <a:p>
            <a:r>
              <a:rPr lang="de-DE" dirty="0">
                <a:latin typeface="TastyMedium" panose="02000503050000020003" pitchFamily="50" charset="0"/>
              </a:rPr>
              <a:t>Folgen von </a:t>
            </a:r>
            <a:br>
              <a:rPr lang="de-DE" dirty="0">
                <a:latin typeface="TastyMedium" panose="02000503050000020003" pitchFamily="50" charset="0"/>
              </a:rPr>
            </a:br>
            <a:r>
              <a:rPr lang="de-DE" dirty="0">
                <a:latin typeface="TastyMedium" panose="02000503050000020003" pitchFamily="50" charset="0"/>
              </a:rPr>
              <a:t>Hitze und </a:t>
            </a:r>
            <a:br>
              <a:rPr lang="de-DE" dirty="0">
                <a:latin typeface="TastyMedium" panose="02000503050000020003" pitchFamily="50" charset="0"/>
              </a:rPr>
            </a:br>
            <a:r>
              <a:rPr lang="de-DE" dirty="0">
                <a:latin typeface="TastyMedium" panose="02000503050000020003" pitchFamily="50" charset="0"/>
              </a:rPr>
              <a:t>Trockenheit</a:t>
            </a:r>
          </a:p>
        </p:txBody>
      </p:sp>
      <p:pic>
        <p:nvPicPr>
          <p:cNvPr id="4" name="Grafik 3" descr="Ein Bild, das sitzend, Uhr enthält.&#10;&#10;Automatisch generierte Beschreibung">
            <a:extLst>
              <a:ext uri="{FF2B5EF4-FFF2-40B4-BE49-F238E27FC236}">
                <a16:creationId xmlns:a16="http://schemas.microsoft.com/office/drawing/2014/main" id="{52350C86-008C-42D6-B978-5CFA1BC02646}"/>
              </a:ext>
            </a:extLst>
          </p:cNvPr>
          <p:cNvPicPr>
            <a:picLocks noChangeAspect="1"/>
          </p:cNvPicPr>
          <p:nvPr/>
        </p:nvPicPr>
        <p:blipFill>
          <a:blip r:embed="rId3"/>
          <a:stretch>
            <a:fillRect/>
          </a:stretch>
        </p:blipFill>
        <p:spPr>
          <a:xfrm>
            <a:off x="2810933" y="1088494"/>
            <a:ext cx="5638801" cy="5638801"/>
          </a:xfrm>
          <a:prstGeom prst="rect">
            <a:avLst/>
          </a:prstGeom>
        </p:spPr>
      </p:pic>
    </p:spTree>
    <p:extLst>
      <p:ext uri="{BB962C8B-B14F-4D97-AF65-F5344CB8AC3E}">
        <p14:creationId xmlns:p14="http://schemas.microsoft.com/office/powerpoint/2010/main" val="263973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normAutofit/>
          </a:bodyPr>
          <a:lstStyle/>
          <a:p>
            <a:r>
              <a:rPr lang="de-DE" dirty="0">
                <a:latin typeface="TastyMedium" panose="02000503050000020003" pitchFamily="50" charset="0"/>
              </a:rPr>
              <a:t>Beispiele</a:t>
            </a:r>
          </a:p>
        </p:txBody>
      </p:sp>
      <p:pic>
        <p:nvPicPr>
          <p:cNvPr id="4" name="Grafik 3" descr="Ein Bild, das sitzend, Uhr enthält.&#10;&#10;Automatisch generierte Beschreibung">
            <a:extLst>
              <a:ext uri="{FF2B5EF4-FFF2-40B4-BE49-F238E27FC236}">
                <a16:creationId xmlns:a16="http://schemas.microsoft.com/office/drawing/2014/main" id="{52350C86-008C-42D6-B978-5CFA1BC02646}"/>
              </a:ext>
            </a:extLst>
          </p:cNvPr>
          <p:cNvPicPr>
            <a:picLocks noChangeAspect="1"/>
          </p:cNvPicPr>
          <p:nvPr/>
        </p:nvPicPr>
        <p:blipFill>
          <a:blip r:embed="rId2"/>
          <a:stretch>
            <a:fillRect/>
          </a:stretch>
        </p:blipFill>
        <p:spPr>
          <a:xfrm>
            <a:off x="4182938" y="188913"/>
            <a:ext cx="1170112" cy="1170112"/>
          </a:xfrm>
          <a:prstGeom prst="rect">
            <a:avLst/>
          </a:prstGeom>
        </p:spPr>
      </p:pic>
      <p:pic>
        <p:nvPicPr>
          <p:cNvPr id="8" name="Grafik 7" descr="Ein Bild, das Text enthält.&#10;&#10;Automatisch generierte Beschreibung">
            <a:extLst>
              <a:ext uri="{FF2B5EF4-FFF2-40B4-BE49-F238E27FC236}">
                <a16:creationId xmlns:a16="http://schemas.microsoft.com/office/drawing/2014/main" id="{46FBFA85-9C11-9342-9072-DDA0B3C6494F}"/>
              </a:ext>
            </a:extLst>
          </p:cNvPr>
          <p:cNvPicPr>
            <a:picLocks noChangeAspect="1"/>
          </p:cNvPicPr>
          <p:nvPr/>
        </p:nvPicPr>
        <p:blipFill>
          <a:blip r:embed="rId3"/>
          <a:stretch>
            <a:fillRect/>
          </a:stretch>
        </p:blipFill>
        <p:spPr>
          <a:xfrm>
            <a:off x="0" y="1751013"/>
            <a:ext cx="9144000" cy="2710788"/>
          </a:xfrm>
          <a:prstGeom prst="rect">
            <a:avLst/>
          </a:prstGeom>
        </p:spPr>
      </p:pic>
      <p:pic>
        <p:nvPicPr>
          <p:cNvPr id="12" name="Grafik 11" descr="Ein Bild, das Text enthält.&#10;&#10;Automatisch generierte Beschreibung">
            <a:extLst>
              <a:ext uri="{FF2B5EF4-FFF2-40B4-BE49-F238E27FC236}">
                <a16:creationId xmlns:a16="http://schemas.microsoft.com/office/drawing/2014/main" id="{02397E28-5257-CC49-96E1-723E5569D29D}"/>
              </a:ext>
            </a:extLst>
          </p:cNvPr>
          <p:cNvPicPr>
            <a:picLocks noChangeAspect="1"/>
          </p:cNvPicPr>
          <p:nvPr/>
        </p:nvPicPr>
        <p:blipFill>
          <a:blip r:embed="rId4"/>
          <a:stretch>
            <a:fillRect/>
          </a:stretch>
        </p:blipFill>
        <p:spPr>
          <a:xfrm>
            <a:off x="0" y="4402534"/>
            <a:ext cx="9144000" cy="1851708"/>
          </a:xfrm>
          <a:prstGeom prst="rect">
            <a:avLst/>
          </a:prstGeom>
        </p:spPr>
      </p:pic>
    </p:spTree>
    <p:extLst>
      <p:ext uri="{BB962C8B-B14F-4D97-AF65-F5344CB8AC3E}">
        <p14:creationId xmlns:p14="http://schemas.microsoft.com/office/powerpoint/2010/main" val="4138938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normAutofit/>
          </a:bodyPr>
          <a:lstStyle/>
          <a:p>
            <a:r>
              <a:rPr lang="de-DE" dirty="0">
                <a:latin typeface="TastyMedium" panose="02000503050000020003" pitchFamily="50" charset="0"/>
              </a:rPr>
              <a:t>Heiße &amp; trockene</a:t>
            </a:r>
            <a:br>
              <a:rPr lang="de-DE" dirty="0">
                <a:latin typeface="TastyMedium" panose="02000503050000020003" pitchFamily="50" charset="0"/>
              </a:rPr>
            </a:br>
            <a:r>
              <a:rPr lang="de-DE" dirty="0">
                <a:latin typeface="TastyMedium" panose="02000503050000020003" pitchFamily="50" charset="0"/>
              </a:rPr>
              <a:t> Sommer</a:t>
            </a:r>
          </a:p>
        </p:txBody>
      </p:sp>
      <p:pic>
        <p:nvPicPr>
          <p:cNvPr id="6" name="Grafik 5" descr="Ein Bild, das Schild, Verkehr enthält.&#10;&#10;Automatisch generierte Beschreibung">
            <a:extLst>
              <a:ext uri="{FF2B5EF4-FFF2-40B4-BE49-F238E27FC236}">
                <a16:creationId xmlns:a16="http://schemas.microsoft.com/office/drawing/2014/main" id="{4525884C-F8F1-457F-B006-E490CDB5D7BD}"/>
              </a:ext>
            </a:extLst>
          </p:cNvPr>
          <p:cNvPicPr>
            <a:picLocks noChangeAspect="1"/>
          </p:cNvPicPr>
          <p:nvPr/>
        </p:nvPicPr>
        <p:blipFill>
          <a:blip r:embed="rId3"/>
          <a:stretch>
            <a:fillRect/>
          </a:stretch>
        </p:blipFill>
        <p:spPr>
          <a:xfrm>
            <a:off x="4932835" y="2542977"/>
            <a:ext cx="1746370" cy="1746370"/>
          </a:xfrm>
          <a:prstGeom prst="rect">
            <a:avLst/>
          </a:prstGeom>
        </p:spPr>
      </p:pic>
      <p:pic>
        <p:nvPicPr>
          <p:cNvPr id="8" name="Grafik 7" descr="Ein Bild, das Schild, sitzend, Personen, Verkehr enthält.&#10;&#10;Automatisch generierte Beschreibung">
            <a:extLst>
              <a:ext uri="{FF2B5EF4-FFF2-40B4-BE49-F238E27FC236}">
                <a16:creationId xmlns:a16="http://schemas.microsoft.com/office/drawing/2014/main" id="{7CF78230-C891-4F51-B120-1164C761256F}"/>
              </a:ext>
            </a:extLst>
          </p:cNvPr>
          <p:cNvPicPr>
            <a:picLocks noChangeAspect="1"/>
          </p:cNvPicPr>
          <p:nvPr/>
        </p:nvPicPr>
        <p:blipFill>
          <a:blip r:embed="rId4"/>
          <a:stretch>
            <a:fillRect/>
          </a:stretch>
        </p:blipFill>
        <p:spPr>
          <a:xfrm>
            <a:off x="2684119" y="2443271"/>
            <a:ext cx="1746370" cy="1746370"/>
          </a:xfrm>
          <a:prstGeom prst="rect">
            <a:avLst/>
          </a:prstGeom>
        </p:spPr>
      </p:pic>
      <p:pic>
        <p:nvPicPr>
          <p:cNvPr id="10" name="Grafik 9" descr="Ein Bild, das Schild, Uhr, Verkehr enthält.&#10;&#10;Automatisch generierte Beschreibung">
            <a:extLst>
              <a:ext uri="{FF2B5EF4-FFF2-40B4-BE49-F238E27FC236}">
                <a16:creationId xmlns:a16="http://schemas.microsoft.com/office/drawing/2014/main" id="{1E56A1A5-7A7E-4971-AF61-99BCFA7EC834}"/>
              </a:ext>
            </a:extLst>
          </p:cNvPr>
          <p:cNvPicPr>
            <a:picLocks noChangeAspect="1"/>
          </p:cNvPicPr>
          <p:nvPr/>
        </p:nvPicPr>
        <p:blipFill>
          <a:blip r:embed="rId5"/>
          <a:stretch>
            <a:fillRect/>
          </a:stretch>
        </p:blipFill>
        <p:spPr>
          <a:xfrm>
            <a:off x="508467" y="2384414"/>
            <a:ext cx="1746370" cy="1746370"/>
          </a:xfrm>
          <a:prstGeom prst="rect">
            <a:avLst/>
          </a:prstGeom>
        </p:spPr>
      </p:pic>
      <p:pic>
        <p:nvPicPr>
          <p:cNvPr id="12" name="Grafik 11" descr="Ein Bild, das Schild, Uhr enthält.&#10;&#10;Automatisch generierte Beschreibung">
            <a:extLst>
              <a:ext uri="{FF2B5EF4-FFF2-40B4-BE49-F238E27FC236}">
                <a16:creationId xmlns:a16="http://schemas.microsoft.com/office/drawing/2014/main" id="{201085F9-52A3-4BE0-8EFE-A74F89953891}"/>
              </a:ext>
            </a:extLst>
          </p:cNvPr>
          <p:cNvPicPr>
            <a:picLocks noChangeAspect="1"/>
          </p:cNvPicPr>
          <p:nvPr/>
        </p:nvPicPr>
        <p:blipFill>
          <a:blip r:embed="rId6"/>
          <a:stretch>
            <a:fillRect/>
          </a:stretch>
        </p:blipFill>
        <p:spPr>
          <a:xfrm>
            <a:off x="7006475" y="2446298"/>
            <a:ext cx="1746370" cy="1746370"/>
          </a:xfrm>
          <a:prstGeom prst="rect">
            <a:avLst/>
          </a:prstGeom>
        </p:spPr>
      </p:pic>
      <p:sp>
        <p:nvSpPr>
          <p:cNvPr id="13" name="Textfeld 12">
            <a:extLst>
              <a:ext uri="{FF2B5EF4-FFF2-40B4-BE49-F238E27FC236}">
                <a16:creationId xmlns:a16="http://schemas.microsoft.com/office/drawing/2014/main" id="{8EC39452-6432-47D8-83CD-0AC8F54D4F68}"/>
              </a:ext>
            </a:extLst>
          </p:cNvPr>
          <p:cNvSpPr txBox="1"/>
          <p:nvPr/>
        </p:nvSpPr>
        <p:spPr>
          <a:xfrm>
            <a:off x="391155" y="4135983"/>
            <a:ext cx="2078658" cy="2031325"/>
          </a:xfrm>
          <a:prstGeom prst="rect">
            <a:avLst/>
          </a:prstGeom>
          <a:noFill/>
        </p:spPr>
        <p:txBody>
          <a:bodyPr wrap="square" rtlCol="0">
            <a:spAutoFit/>
          </a:bodyPr>
          <a:lstStyle/>
          <a:p>
            <a:pPr marL="233363" indent="-233363">
              <a:buClr>
                <a:srgbClr val="B8E0F2"/>
              </a:buClr>
              <a:buFont typeface="Arial" panose="020B0604020202020204" pitchFamily="34" charset="0"/>
              <a:buChar char="•"/>
            </a:pPr>
            <a:r>
              <a:rPr lang="de-DE" sz="1400" dirty="0">
                <a:latin typeface="Open Sans Semibold"/>
              </a:rPr>
              <a:t>Verzicht auf Nachverdichtung</a:t>
            </a:r>
          </a:p>
          <a:p>
            <a:pPr marL="233363" indent="-233363">
              <a:buClr>
                <a:srgbClr val="B8E0F2"/>
              </a:buClr>
              <a:buFont typeface="Arial" panose="020B0604020202020204" pitchFamily="34" charset="0"/>
              <a:buChar char="•"/>
            </a:pPr>
            <a:r>
              <a:rPr lang="de-DE" sz="1400" dirty="0">
                <a:latin typeface="Open Sans Semibold"/>
              </a:rPr>
              <a:t>Beschattungs-systeme</a:t>
            </a:r>
          </a:p>
          <a:p>
            <a:pPr marL="233363" indent="-233363">
              <a:buClr>
                <a:srgbClr val="B8E0F2"/>
              </a:buClr>
              <a:buFont typeface="Arial" panose="020B0604020202020204" pitchFamily="34" charset="0"/>
              <a:buChar char="•"/>
            </a:pPr>
            <a:r>
              <a:rPr lang="de-DE" sz="1400" dirty="0">
                <a:latin typeface="Open Sans Semibold"/>
              </a:rPr>
              <a:t>Klimaresistente Bepflanzung</a:t>
            </a:r>
          </a:p>
          <a:p>
            <a:pPr marL="233363" indent="-233363">
              <a:buClr>
                <a:srgbClr val="B8E0F2"/>
              </a:buClr>
              <a:buFont typeface="Arial" panose="020B0604020202020204" pitchFamily="34" charset="0"/>
              <a:buChar char="•"/>
            </a:pPr>
            <a:r>
              <a:rPr lang="de-DE" sz="1400" dirty="0">
                <a:latin typeface="Open Sans Semibold"/>
              </a:rPr>
              <a:t>Sonnencreme-spender</a:t>
            </a:r>
          </a:p>
          <a:p>
            <a:pPr>
              <a:buClr>
                <a:srgbClr val="B8E0F2"/>
              </a:buClr>
            </a:pPr>
            <a:endParaRPr lang="de-DE" sz="1400" dirty="0"/>
          </a:p>
        </p:txBody>
      </p:sp>
      <p:sp>
        <p:nvSpPr>
          <p:cNvPr id="14" name="Textfeld 13">
            <a:extLst>
              <a:ext uri="{FF2B5EF4-FFF2-40B4-BE49-F238E27FC236}">
                <a16:creationId xmlns:a16="http://schemas.microsoft.com/office/drawing/2014/main" id="{EBDE3F43-CCD9-4BA3-85C4-76897E971B10}"/>
              </a:ext>
            </a:extLst>
          </p:cNvPr>
          <p:cNvSpPr txBox="1"/>
          <p:nvPr/>
        </p:nvSpPr>
        <p:spPr>
          <a:xfrm>
            <a:off x="2469813" y="4133289"/>
            <a:ext cx="2211358" cy="1600438"/>
          </a:xfrm>
          <a:prstGeom prst="rect">
            <a:avLst/>
          </a:prstGeom>
          <a:noFill/>
        </p:spPr>
        <p:txBody>
          <a:bodyPr wrap="square" rtlCol="0">
            <a:spAutoFit/>
          </a:bodyPr>
          <a:lstStyle/>
          <a:p>
            <a:pPr marL="233363" indent="-233363">
              <a:buClr>
                <a:srgbClr val="B8E0F2"/>
              </a:buClr>
              <a:buFont typeface="Arial" panose="020B0604020202020204" pitchFamily="34" charset="0"/>
              <a:buChar char="•"/>
            </a:pPr>
            <a:r>
              <a:rPr lang="de-DE" sz="1400" dirty="0">
                <a:latin typeface="Open Sans Semibold"/>
              </a:rPr>
              <a:t>Richtlinien für das Absagen von Wettkämpfen</a:t>
            </a:r>
          </a:p>
          <a:p>
            <a:pPr marL="233363" indent="-233363">
              <a:buClr>
                <a:srgbClr val="B8E0F2"/>
              </a:buClr>
              <a:buFont typeface="Arial" panose="020B0604020202020204" pitchFamily="34" charset="0"/>
              <a:buChar char="•"/>
            </a:pPr>
            <a:r>
              <a:rPr lang="de-DE" sz="1400" dirty="0">
                <a:latin typeface="Open Sans Semibold"/>
              </a:rPr>
              <a:t>Erhöhung der Trink- und Erholungspausen</a:t>
            </a:r>
          </a:p>
          <a:p>
            <a:pPr>
              <a:buClr>
                <a:srgbClr val="B8E0F2"/>
              </a:buClr>
            </a:pPr>
            <a:endParaRPr lang="de-DE" sz="1400" dirty="0"/>
          </a:p>
        </p:txBody>
      </p:sp>
      <p:sp>
        <p:nvSpPr>
          <p:cNvPr id="15" name="Textfeld 14">
            <a:extLst>
              <a:ext uri="{FF2B5EF4-FFF2-40B4-BE49-F238E27FC236}">
                <a16:creationId xmlns:a16="http://schemas.microsoft.com/office/drawing/2014/main" id="{FF9B2736-B0B0-4519-A48F-2543A1C90E90}"/>
              </a:ext>
            </a:extLst>
          </p:cNvPr>
          <p:cNvSpPr txBox="1"/>
          <p:nvPr/>
        </p:nvSpPr>
        <p:spPr>
          <a:xfrm>
            <a:off x="4767821" y="4133289"/>
            <a:ext cx="2211358" cy="1815882"/>
          </a:xfrm>
          <a:prstGeom prst="rect">
            <a:avLst/>
          </a:prstGeom>
          <a:noFill/>
        </p:spPr>
        <p:txBody>
          <a:bodyPr wrap="square" rtlCol="0">
            <a:spAutoFit/>
          </a:bodyPr>
          <a:lstStyle/>
          <a:p>
            <a:pPr marL="233363" indent="-233363">
              <a:buClr>
                <a:srgbClr val="B8E0F2"/>
              </a:buClr>
              <a:buFont typeface="Arial" panose="020B0604020202020204" pitchFamily="34" charset="0"/>
              <a:buChar char="•"/>
            </a:pPr>
            <a:r>
              <a:rPr lang="de-DE" sz="1400" dirty="0">
                <a:latin typeface="Open Sans Semibold"/>
              </a:rPr>
              <a:t>Hinweisschilder z.B. zu Pausen</a:t>
            </a:r>
          </a:p>
          <a:p>
            <a:pPr marL="233363" indent="-233363">
              <a:buClr>
                <a:srgbClr val="B8E0F2"/>
              </a:buClr>
              <a:buFont typeface="Arial" panose="020B0604020202020204" pitchFamily="34" charset="0"/>
              <a:buChar char="•"/>
            </a:pPr>
            <a:r>
              <a:rPr lang="de-DE" sz="1400" dirty="0">
                <a:latin typeface="Open Sans Semibold"/>
              </a:rPr>
              <a:t>Risiken, aktuelle Ozon-Werte kommunizieren</a:t>
            </a:r>
          </a:p>
          <a:p>
            <a:pPr marL="233363" indent="-233363">
              <a:buClr>
                <a:srgbClr val="B8E0F2"/>
              </a:buClr>
              <a:buFont typeface="Arial" panose="020B0604020202020204" pitchFamily="34" charset="0"/>
              <a:buChar char="•"/>
            </a:pPr>
            <a:r>
              <a:rPr lang="de-DE" sz="1400" dirty="0">
                <a:latin typeface="Open Sans Semibold"/>
              </a:rPr>
              <a:t>Schutzkleidung bereithalten</a:t>
            </a:r>
          </a:p>
          <a:p>
            <a:pPr>
              <a:buClr>
                <a:srgbClr val="B8E0F2"/>
              </a:buClr>
            </a:pPr>
            <a:endParaRPr lang="de-DE" sz="1400" dirty="0"/>
          </a:p>
        </p:txBody>
      </p:sp>
      <p:sp>
        <p:nvSpPr>
          <p:cNvPr id="16" name="Textfeld 15">
            <a:extLst>
              <a:ext uri="{FF2B5EF4-FFF2-40B4-BE49-F238E27FC236}">
                <a16:creationId xmlns:a16="http://schemas.microsoft.com/office/drawing/2014/main" id="{FD7417E6-A9EA-4F64-9FA4-AD44DC06CC2B}"/>
              </a:ext>
            </a:extLst>
          </p:cNvPr>
          <p:cNvSpPr txBox="1"/>
          <p:nvPr/>
        </p:nvSpPr>
        <p:spPr>
          <a:xfrm>
            <a:off x="7006475" y="4135983"/>
            <a:ext cx="1930692" cy="2031325"/>
          </a:xfrm>
          <a:prstGeom prst="rect">
            <a:avLst/>
          </a:prstGeom>
          <a:noFill/>
        </p:spPr>
        <p:txBody>
          <a:bodyPr wrap="square" rtlCol="0">
            <a:spAutoFit/>
          </a:bodyPr>
          <a:lstStyle/>
          <a:p>
            <a:pPr marL="233363" indent="-233363">
              <a:buClr>
                <a:srgbClr val="B8E0F2"/>
              </a:buClr>
              <a:buFont typeface="Arial" panose="020B0604020202020204" pitchFamily="34" charset="0"/>
              <a:buChar char="•"/>
            </a:pPr>
            <a:r>
              <a:rPr lang="de-DE" sz="1400" dirty="0">
                <a:latin typeface="Open Sans Semibold"/>
              </a:rPr>
              <a:t>Kauf eines Defibrillators</a:t>
            </a:r>
          </a:p>
          <a:p>
            <a:pPr marL="233363" indent="-233363">
              <a:buClr>
                <a:srgbClr val="B8E0F2"/>
              </a:buClr>
              <a:buFont typeface="Arial" panose="020B0604020202020204" pitchFamily="34" charset="0"/>
              <a:buChar char="•"/>
            </a:pPr>
            <a:r>
              <a:rPr lang="de-DE" sz="1400" dirty="0">
                <a:latin typeface="Open Sans Semibold"/>
              </a:rPr>
              <a:t>Klärung von Bewässerungsvorgaben</a:t>
            </a:r>
          </a:p>
          <a:p>
            <a:pPr marL="233363" indent="-233363">
              <a:buClr>
                <a:srgbClr val="B8E0F2"/>
              </a:buClr>
              <a:buFont typeface="Arial" panose="020B0604020202020204" pitchFamily="34" charset="0"/>
              <a:buChar char="•"/>
            </a:pPr>
            <a:r>
              <a:rPr lang="de-DE" sz="1400" dirty="0">
                <a:latin typeface="Open Sans Semibold"/>
              </a:rPr>
              <a:t>Schulung zu Gesundheits-risiken</a:t>
            </a:r>
          </a:p>
          <a:p>
            <a:pPr>
              <a:buClr>
                <a:srgbClr val="B8E0F2"/>
              </a:buClr>
            </a:pPr>
            <a:endParaRPr lang="de-DE" sz="1400" dirty="0"/>
          </a:p>
        </p:txBody>
      </p:sp>
      <p:sp>
        <p:nvSpPr>
          <p:cNvPr id="18" name="Textfeld 17">
            <a:extLst>
              <a:ext uri="{FF2B5EF4-FFF2-40B4-BE49-F238E27FC236}">
                <a16:creationId xmlns:a16="http://schemas.microsoft.com/office/drawing/2014/main" id="{94280C3E-ACC9-4BE6-91E9-AEB05E1701C8}"/>
              </a:ext>
            </a:extLst>
          </p:cNvPr>
          <p:cNvSpPr txBox="1"/>
          <p:nvPr/>
        </p:nvSpPr>
        <p:spPr>
          <a:xfrm>
            <a:off x="508467" y="1752963"/>
            <a:ext cx="7925849" cy="369332"/>
          </a:xfrm>
          <a:prstGeom prst="rect">
            <a:avLst/>
          </a:prstGeom>
          <a:solidFill>
            <a:srgbClr val="F5F090"/>
          </a:solidFill>
        </p:spPr>
        <p:txBody>
          <a:bodyPr wrap="square" rtlCol="0">
            <a:spAutoFit/>
          </a:bodyPr>
          <a:lstStyle/>
          <a:p>
            <a:r>
              <a:rPr lang="de-DE" dirty="0">
                <a:latin typeface="Open Sans Semibold"/>
              </a:rPr>
              <a:t>Was kann ein Sportverein u.a. tun? </a:t>
            </a:r>
          </a:p>
        </p:txBody>
      </p:sp>
      <p:pic>
        <p:nvPicPr>
          <p:cNvPr id="19" name="Grafik 18" descr="Ein Bild, das sitzend, Uhr enthält.&#10;&#10;Automatisch generierte Beschreibung">
            <a:extLst>
              <a:ext uri="{FF2B5EF4-FFF2-40B4-BE49-F238E27FC236}">
                <a16:creationId xmlns:a16="http://schemas.microsoft.com/office/drawing/2014/main" id="{7E97AE5C-6500-4E9F-A0BA-B94A68819F13}"/>
              </a:ext>
            </a:extLst>
          </p:cNvPr>
          <p:cNvPicPr>
            <a:picLocks noChangeAspect="1"/>
          </p:cNvPicPr>
          <p:nvPr/>
        </p:nvPicPr>
        <p:blipFill>
          <a:blip r:embed="rId7"/>
          <a:stretch>
            <a:fillRect/>
          </a:stretch>
        </p:blipFill>
        <p:spPr>
          <a:xfrm>
            <a:off x="6094149" y="952183"/>
            <a:ext cx="1170112" cy="1170112"/>
          </a:xfrm>
          <a:prstGeom prst="rect">
            <a:avLst/>
          </a:prstGeom>
        </p:spPr>
      </p:pic>
    </p:spTree>
    <p:extLst>
      <p:ext uri="{BB962C8B-B14F-4D97-AF65-F5344CB8AC3E}">
        <p14:creationId xmlns:p14="http://schemas.microsoft.com/office/powerpoint/2010/main" val="2697978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Extremwetter</a:t>
            </a:r>
          </a:p>
        </p:txBody>
      </p:sp>
      <p:pic>
        <p:nvPicPr>
          <p:cNvPr id="7" name="Grafik 6" descr="Ein Bild, das Objekt, Uhr enthält.&#10;&#10;Automatisch generierte Beschreibung">
            <a:extLst>
              <a:ext uri="{FF2B5EF4-FFF2-40B4-BE49-F238E27FC236}">
                <a16:creationId xmlns:a16="http://schemas.microsoft.com/office/drawing/2014/main" id="{B080DCF9-469F-43E1-A560-F3935F80C688}"/>
              </a:ext>
            </a:extLst>
          </p:cNvPr>
          <p:cNvPicPr>
            <a:picLocks noChangeAspect="1"/>
          </p:cNvPicPr>
          <p:nvPr/>
        </p:nvPicPr>
        <p:blipFill>
          <a:blip r:embed="rId3"/>
          <a:stretch>
            <a:fillRect/>
          </a:stretch>
        </p:blipFill>
        <p:spPr>
          <a:xfrm>
            <a:off x="4333875" y="398463"/>
            <a:ext cx="1000125" cy="1000131"/>
          </a:xfrm>
          <a:prstGeom prst="rect">
            <a:avLst/>
          </a:prstGeom>
        </p:spPr>
      </p:pic>
      <p:pic>
        <p:nvPicPr>
          <p:cNvPr id="5" name="Grafik 4">
            <a:extLst>
              <a:ext uri="{FF2B5EF4-FFF2-40B4-BE49-F238E27FC236}">
                <a16:creationId xmlns:a16="http://schemas.microsoft.com/office/drawing/2014/main" id="{F57ECC98-6631-7A4C-80CE-BE15181441BF}"/>
              </a:ext>
            </a:extLst>
          </p:cNvPr>
          <p:cNvPicPr>
            <a:picLocks noChangeAspect="1"/>
          </p:cNvPicPr>
          <p:nvPr/>
        </p:nvPicPr>
        <p:blipFill>
          <a:blip r:embed="rId4"/>
          <a:stretch>
            <a:fillRect/>
          </a:stretch>
        </p:blipFill>
        <p:spPr>
          <a:xfrm>
            <a:off x="-17875" y="1600199"/>
            <a:ext cx="9162875" cy="4597401"/>
          </a:xfrm>
          <a:prstGeom prst="rect">
            <a:avLst/>
          </a:prstGeom>
        </p:spPr>
      </p:pic>
    </p:spTree>
    <p:extLst>
      <p:ext uri="{BB962C8B-B14F-4D97-AF65-F5344CB8AC3E}">
        <p14:creationId xmlns:p14="http://schemas.microsoft.com/office/powerpoint/2010/main" val="293591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Beispiele</a:t>
            </a:r>
          </a:p>
        </p:txBody>
      </p:sp>
      <p:pic>
        <p:nvPicPr>
          <p:cNvPr id="5" name="Grafik 4" descr="Ein Bild, das Objekt, Uhr enthält.&#10;&#10;Automatisch generierte Beschreibung">
            <a:extLst>
              <a:ext uri="{FF2B5EF4-FFF2-40B4-BE49-F238E27FC236}">
                <a16:creationId xmlns:a16="http://schemas.microsoft.com/office/drawing/2014/main" id="{E905036A-5C2B-4E4F-878A-9ADFFF465F20}"/>
              </a:ext>
            </a:extLst>
          </p:cNvPr>
          <p:cNvPicPr>
            <a:picLocks noChangeAspect="1"/>
          </p:cNvPicPr>
          <p:nvPr/>
        </p:nvPicPr>
        <p:blipFill>
          <a:blip r:embed="rId3"/>
          <a:stretch>
            <a:fillRect/>
          </a:stretch>
        </p:blipFill>
        <p:spPr>
          <a:xfrm>
            <a:off x="4410075" y="398463"/>
            <a:ext cx="1000125" cy="1000131"/>
          </a:xfrm>
          <a:prstGeom prst="rect">
            <a:avLst/>
          </a:prstGeom>
        </p:spPr>
      </p:pic>
      <p:sp>
        <p:nvSpPr>
          <p:cNvPr id="6" name="Textfeld 5">
            <a:extLst>
              <a:ext uri="{FF2B5EF4-FFF2-40B4-BE49-F238E27FC236}">
                <a16:creationId xmlns:a16="http://schemas.microsoft.com/office/drawing/2014/main" id="{A8E9F7B3-E04F-4970-97C9-1EA484C5A77A}"/>
              </a:ext>
            </a:extLst>
          </p:cNvPr>
          <p:cNvSpPr txBox="1"/>
          <p:nvPr/>
        </p:nvSpPr>
        <p:spPr>
          <a:xfrm>
            <a:off x="457200" y="1273516"/>
            <a:ext cx="3952875" cy="369332"/>
          </a:xfrm>
          <a:prstGeom prst="rect">
            <a:avLst/>
          </a:prstGeom>
          <a:noFill/>
        </p:spPr>
        <p:txBody>
          <a:bodyPr wrap="square" rtlCol="0">
            <a:spAutoFit/>
          </a:bodyPr>
          <a:lstStyle/>
          <a:p>
            <a:endParaRPr lang="de-DE" dirty="0">
              <a:latin typeface="Open Sans Semibold"/>
            </a:endParaRPr>
          </a:p>
        </p:txBody>
      </p:sp>
      <p:pic>
        <p:nvPicPr>
          <p:cNvPr id="4" name="Grafik 3" descr="Ein Bild, das Text enthält.&#10;&#10;Automatisch generierte Beschreibung">
            <a:extLst>
              <a:ext uri="{FF2B5EF4-FFF2-40B4-BE49-F238E27FC236}">
                <a16:creationId xmlns:a16="http://schemas.microsoft.com/office/drawing/2014/main" id="{1E9DDF61-A525-7344-9F7C-3F36B3F5E0FE}"/>
              </a:ext>
            </a:extLst>
          </p:cNvPr>
          <p:cNvPicPr>
            <a:picLocks noChangeAspect="1"/>
          </p:cNvPicPr>
          <p:nvPr/>
        </p:nvPicPr>
        <p:blipFill rotWithShape="1">
          <a:blip r:embed="rId4"/>
          <a:srcRect b="2431"/>
          <a:stretch/>
        </p:blipFill>
        <p:spPr>
          <a:xfrm>
            <a:off x="0" y="2416516"/>
            <a:ext cx="9144000" cy="3805420"/>
          </a:xfrm>
          <a:prstGeom prst="rect">
            <a:avLst/>
          </a:prstGeom>
        </p:spPr>
      </p:pic>
    </p:spTree>
    <p:extLst>
      <p:ext uri="{BB962C8B-B14F-4D97-AF65-F5344CB8AC3E}">
        <p14:creationId xmlns:p14="http://schemas.microsoft.com/office/powerpoint/2010/main" val="2732687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normAutofit/>
          </a:bodyPr>
          <a:lstStyle/>
          <a:p>
            <a:r>
              <a:rPr lang="de-DE" dirty="0">
                <a:latin typeface="TastyMedium" panose="02000503050000020003" pitchFamily="50" charset="0"/>
              </a:rPr>
              <a:t>Wer zahlt für Schäden?</a:t>
            </a:r>
          </a:p>
        </p:txBody>
      </p:sp>
      <p:sp>
        <p:nvSpPr>
          <p:cNvPr id="6" name="Textfeld 5">
            <a:extLst>
              <a:ext uri="{FF2B5EF4-FFF2-40B4-BE49-F238E27FC236}">
                <a16:creationId xmlns:a16="http://schemas.microsoft.com/office/drawing/2014/main" id="{A8E9F7B3-E04F-4970-97C9-1EA484C5A77A}"/>
              </a:ext>
            </a:extLst>
          </p:cNvPr>
          <p:cNvSpPr txBox="1"/>
          <p:nvPr/>
        </p:nvSpPr>
        <p:spPr>
          <a:xfrm>
            <a:off x="457200" y="1273516"/>
            <a:ext cx="3952875" cy="369332"/>
          </a:xfrm>
          <a:prstGeom prst="rect">
            <a:avLst/>
          </a:prstGeom>
          <a:noFill/>
        </p:spPr>
        <p:txBody>
          <a:bodyPr wrap="square" rtlCol="0">
            <a:spAutoFit/>
          </a:bodyPr>
          <a:lstStyle/>
          <a:p>
            <a:endParaRPr lang="de-DE" dirty="0">
              <a:latin typeface="Open Sans Semibold"/>
            </a:endParaRPr>
          </a:p>
        </p:txBody>
      </p:sp>
      <p:pic>
        <p:nvPicPr>
          <p:cNvPr id="9" name="Grafik 8" descr="Ein Bild, das Text enthält.&#10;&#10;Automatisch generierte Beschreibung">
            <a:extLst>
              <a:ext uri="{FF2B5EF4-FFF2-40B4-BE49-F238E27FC236}">
                <a16:creationId xmlns:a16="http://schemas.microsoft.com/office/drawing/2014/main" id="{E639BE74-D65F-8849-99FD-0B6B1AE90C64}"/>
              </a:ext>
            </a:extLst>
          </p:cNvPr>
          <p:cNvPicPr>
            <a:picLocks noChangeAspect="1"/>
          </p:cNvPicPr>
          <p:nvPr/>
        </p:nvPicPr>
        <p:blipFill rotWithShape="1">
          <a:blip r:embed="rId3"/>
          <a:srcRect b="13162"/>
          <a:stretch/>
        </p:blipFill>
        <p:spPr>
          <a:xfrm>
            <a:off x="-50429" y="1422400"/>
            <a:ext cx="9194430" cy="4910667"/>
          </a:xfrm>
          <a:prstGeom prst="rect">
            <a:avLst/>
          </a:prstGeom>
        </p:spPr>
      </p:pic>
    </p:spTree>
    <p:extLst>
      <p:ext uri="{BB962C8B-B14F-4D97-AF65-F5344CB8AC3E}">
        <p14:creationId xmlns:p14="http://schemas.microsoft.com/office/powerpoint/2010/main" val="99445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Extremwetter</a:t>
            </a:r>
          </a:p>
        </p:txBody>
      </p:sp>
      <p:sp>
        <p:nvSpPr>
          <p:cNvPr id="9" name="Textfeld 8">
            <a:extLst>
              <a:ext uri="{FF2B5EF4-FFF2-40B4-BE49-F238E27FC236}">
                <a16:creationId xmlns:a16="http://schemas.microsoft.com/office/drawing/2014/main" id="{5757A7DB-449F-4851-B250-9A23C98BAD95}"/>
              </a:ext>
            </a:extLst>
          </p:cNvPr>
          <p:cNvSpPr txBox="1"/>
          <p:nvPr/>
        </p:nvSpPr>
        <p:spPr>
          <a:xfrm>
            <a:off x="608686" y="3980554"/>
            <a:ext cx="1697277" cy="1415772"/>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pPr marL="233363" indent="-233363"/>
            <a:r>
              <a:rPr lang="de-DE" sz="1400" dirty="0"/>
              <a:t>Entsiegelung von Flächen</a:t>
            </a:r>
          </a:p>
          <a:p>
            <a:pPr marL="233363" indent="-233363"/>
            <a:r>
              <a:rPr lang="de-DE" sz="1400" dirty="0"/>
              <a:t>Rückhalte-becken installieren</a:t>
            </a:r>
          </a:p>
          <a:p>
            <a:endParaRPr lang="de-DE" sz="1400" dirty="0"/>
          </a:p>
        </p:txBody>
      </p:sp>
      <p:sp>
        <p:nvSpPr>
          <p:cNvPr id="10" name="Textfeld 9">
            <a:extLst>
              <a:ext uri="{FF2B5EF4-FFF2-40B4-BE49-F238E27FC236}">
                <a16:creationId xmlns:a16="http://schemas.microsoft.com/office/drawing/2014/main" id="{C5547A3B-3038-4155-92BD-C69F907D9E18}"/>
              </a:ext>
            </a:extLst>
          </p:cNvPr>
          <p:cNvSpPr txBox="1"/>
          <p:nvPr/>
        </p:nvSpPr>
        <p:spPr>
          <a:xfrm>
            <a:off x="2577272" y="3975541"/>
            <a:ext cx="2520037" cy="984885"/>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pPr marL="233363" indent="-233363"/>
            <a:r>
              <a:rPr lang="de-DE" sz="1400" dirty="0"/>
              <a:t>Notfallprozesse etablieren: Zuständigkeiten</a:t>
            </a:r>
          </a:p>
          <a:p>
            <a:pPr marL="233363" indent="-233363"/>
            <a:endParaRPr lang="de-DE" sz="1400" dirty="0"/>
          </a:p>
        </p:txBody>
      </p:sp>
      <p:sp>
        <p:nvSpPr>
          <p:cNvPr id="11" name="Textfeld 10">
            <a:extLst>
              <a:ext uri="{FF2B5EF4-FFF2-40B4-BE49-F238E27FC236}">
                <a16:creationId xmlns:a16="http://schemas.microsoft.com/office/drawing/2014/main" id="{F0445A41-45A4-45EB-AD1F-D4A1F25F5B3C}"/>
              </a:ext>
            </a:extLst>
          </p:cNvPr>
          <p:cNvSpPr txBox="1"/>
          <p:nvPr/>
        </p:nvSpPr>
        <p:spPr>
          <a:xfrm>
            <a:off x="4850498" y="3975541"/>
            <a:ext cx="2042706" cy="1846659"/>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pPr marL="233363" indent="-233363"/>
            <a:r>
              <a:rPr lang="de-DE" sz="1400" dirty="0"/>
              <a:t>Offene </a:t>
            </a:r>
            <a:r>
              <a:rPr lang="de-DE" sz="1400" dirty="0" err="1"/>
              <a:t>Kommunika-tion</a:t>
            </a:r>
            <a:r>
              <a:rPr lang="de-DE" sz="1400" dirty="0"/>
              <a:t> über Unfallrisiken und Schutz-möglichkeiten</a:t>
            </a:r>
          </a:p>
          <a:p>
            <a:pPr marL="233363" indent="-233363"/>
            <a:r>
              <a:rPr lang="de-DE" sz="1400" dirty="0"/>
              <a:t>Veröffentlichung von Warn-Apps</a:t>
            </a:r>
          </a:p>
          <a:p>
            <a:endParaRPr lang="de-DE" sz="1400" dirty="0"/>
          </a:p>
        </p:txBody>
      </p:sp>
      <p:sp>
        <p:nvSpPr>
          <p:cNvPr id="12" name="Textfeld 11">
            <a:extLst>
              <a:ext uri="{FF2B5EF4-FFF2-40B4-BE49-F238E27FC236}">
                <a16:creationId xmlns:a16="http://schemas.microsoft.com/office/drawing/2014/main" id="{5454BF53-7025-43F2-BD50-BF1FEF74E417}"/>
              </a:ext>
            </a:extLst>
          </p:cNvPr>
          <p:cNvSpPr txBox="1"/>
          <p:nvPr/>
        </p:nvSpPr>
        <p:spPr>
          <a:xfrm>
            <a:off x="6893204" y="3980554"/>
            <a:ext cx="1930692" cy="954107"/>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pPr marL="233363" indent="-233363"/>
            <a:r>
              <a:rPr lang="de-DE" sz="1400" dirty="0"/>
              <a:t>Versicherungen überprüfen und ggf. anpassen</a:t>
            </a:r>
          </a:p>
          <a:p>
            <a:endParaRPr lang="de-DE" sz="1400" dirty="0"/>
          </a:p>
        </p:txBody>
      </p:sp>
      <p:sp>
        <p:nvSpPr>
          <p:cNvPr id="15" name="Textfeld 14">
            <a:extLst>
              <a:ext uri="{FF2B5EF4-FFF2-40B4-BE49-F238E27FC236}">
                <a16:creationId xmlns:a16="http://schemas.microsoft.com/office/drawing/2014/main" id="{4ACE48DE-9EFA-4547-B3BC-AF6F1CBBF7A8}"/>
              </a:ext>
            </a:extLst>
          </p:cNvPr>
          <p:cNvSpPr txBox="1"/>
          <p:nvPr/>
        </p:nvSpPr>
        <p:spPr>
          <a:xfrm>
            <a:off x="608686" y="1752963"/>
            <a:ext cx="7825630" cy="369332"/>
          </a:xfrm>
          <a:prstGeom prst="rect">
            <a:avLst/>
          </a:prstGeom>
          <a:solidFill>
            <a:srgbClr val="F5F090"/>
          </a:solidFill>
        </p:spPr>
        <p:txBody>
          <a:bodyPr wrap="square" rtlCol="0">
            <a:spAutoFit/>
          </a:bodyPr>
          <a:lstStyle/>
          <a:p>
            <a:r>
              <a:rPr lang="de-DE" dirty="0">
                <a:latin typeface="Open Sans Semibold"/>
              </a:rPr>
              <a:t>Was kann ein Sportverein u.a. tun?</a:t>
            </a:r>
          </a:p>
        </p:txBody>
      </p:sp>
      <p:pic>
        <p:nvPicPr>
          <p:cNvPr id="16" name="Grafik 15" descr="Ein Bild, das Schild, Verkehr enthält.&#10;&#10;Automatisch generierte Beschreibung">
            <a:extLst>
              <a:ext uri="{FF2B5EF4-FFF2-40B4-BE49-F238E27FC236}">
                <a16:creationId xmlns:a16="http://schemas.microsoft.com/office/drawing/2014/main" id="{0013B207-83C3-450F-A081-172B2A1B6854}"/>
              </a:ext>
            </a:extLst>
          </p:cNvPr>
          <p:cNvPicPr>
            <a:picLocks noChangeAspect="1"/>
          </p:cNvPicPr>
          <p:nvPr/>
        </p:nvPicPr>
        <p:blipFill>
          <a:blip r:embed="rId3"/>
          <a:stretch>
            <a:fillRect/>
          </a:stretch>
        </p:blipFill>
        <p:spPr>
          <a:xfrm>
            <a:off x="4932835" y="2475245"/>
            <a:ext cx="1746370" cy="1746370"/>
          </a:xfrm>
          <a:prstGeom prst="rect">
            <a:avLst/>
          </a:prstGeom>
        </p:spPr>
      </p:pic>
      <p:pic>
        <p:nvPicPr>
          <p:cNvPr id="17" name="Grafik 16" descr="Ein Bild, das Schild, sitzend, Personen, Verkehr enthält.&#10;&#10;Automatisch generierte Beschreibung">
            <a:extLst>
              <a:ext uri="{FF2B5EF4-FFF2-40B4-BE49-F238E27FC236}">
                <a16:creationId xmlns:a16="http://schemas.microsoft.com/office/drawing/2014/main" id="{619C5680-60F9-4373-9513-A9291CFEB737}"/>
              </a:ext>
            </a:extLst>
          </p:cNvPr>
          <p:cNvPicPr>
            <a:picLocks noChangeAspect="1"/>
          </p:cNvPicPr>
          <p:nvPr/>
        </p:nvPicPr>
        <p:blipFill>
          <a:blip r:embed="rId4"/>
          <a:stretch>
            <a:fillRect/>
          </a:stretch>
        </p:blipFill>
        <p:spPr>
          <a:xfrm>
            <a:off x="2684119" y="2375539"/>
            <a:ext cx="1746370" cy="1746370"/>
          </a:xfrm>
          <a:prstGeom prst="rect">
            <a:avLst/>
          </a:prstGeom>
        </p:spPr>
      </p:pic>
      <p:pic>
        <p:nvPicPr>
          <p:cNvPr id="18" name="Grafik 17" descr="Ein Bild, das Schild, Uhr, Verkehr enthält.&#10;&#10;Automatisch generierte Beschreibung">
            <a:extLst>
              <a:ext uri="{FF2B5EF4-FFF2-40B4-BE49-F238E27FC236}">
                <a16:creationId xmlns:a16="http://schemas.microsoft.com/office/drawing/2014/main" id="{875AC836-C992-4FDB-8F7D-0248F55AA739}"/>
              </a:ext>
            </a:extLst>
          </p:cNvPr>
          <p:cNvPicPr>
            <a:picLocks noChangeAspect="1"/>
          </p:cNvPicPr>
          <p:nvPr/>
        </p:nvPicPr>
        <p:blipFill>
          <a:blip r:embed="rId5"/>
          <a:stretch>
            <a:fillRect/>
          </a:stretch>
        </p:blipFill>
        <p:spPr>
          <a:xfrm>
            <a:off x="508467" y="2333615"/>
            <a:ext cx="1746370" cy="1746370"/>
          </a:xfrm>
          <a:prstGeom prst="rect">
            <a:avLst/>
          </a:prstGeom>
        </p:spPr>
      </p:pic>
      <p:pic>
        <p:nvPicPr>
          <p:cNvPr id="19" name="Grafik 18" descr="Ein Bild, das Schild, Uhr enthält.&#10;&#10;Automatisch generierte Beschreibung">
            <a:extLst>
              <a:ext uri="{FF2B5EF4-FFF2-40B4-BE49-F238E27FC236}">
                <a16:creationId xmlns:a16="http://schemas.microsoft.com/office/drawing/2014/main" id="{239A10ED-A917-40E7-A36F-371DE73593E1}"/>
              </a:ext>
            </a:extLst>
          </p:cNvPr>
          <p:cNvPicPr>
            <a:picLocks noChangeAspect="1"/>
          </p:cNvPicPr>
          <p:nvPr/>
        </p:nvPicPr>
        <p:blipFill>
          <a:blip r:embed="rId6"/>
          <a:stretch>
            <a:fillRect/>
          </a:stretch>
        </p:blipFill>
        <p:spPr>
          <a:xfrm>
            <a:off x="7006475" y="2378566"/>
            <a:ext cx="1746370" cy="1746370"/>
          </a:xfrm>
          <a:prstGeom prst="rect">
            <a:avLst/>
          </a:prstGeom>
        </p:spPr>
      </p:pic>
      <p:pic>
        <p:nvPicPr>
          <p:cNvPr id="2" name="Grafik 1">
            <a:extLst>
              <a:ext uri="{FF2B5EF4-FFF2-40B4-BE49-F238E27FC236}">
                <a16:creationId xmlns:a16="http://schemas.microsoft.com/office/drawing/2014/main" id="{04B14CEC-5A7F-480A-B70F-4017602636F6}"/>
              </a:ext>
            </a:extLst>
          </p:cNvPr>
          <p:cNvPicPr>
            <a:picLocks noChangeAspect="1"/>
          </p:cNvPicPr>
          <p:nvPr/>
        </p:nvPicPr>
        <p:blipFill>
          <a:blip r:embed="rId7"/>
          <a:stretch>
            <a:fillRect/>
          </a:stretch>
        </p:blipFill>
        <p:spPr>
          <a:xfrm rot="698616">
            <a:off x="3768567" y="4822365"/>
            <a:ext cx="1160205" cy="1087692"/>
          </a:xfrm>
          <a:prstGeom prst="rect">
            <a:avLst/>
          </a:prstGeom>
        </p:spPr>
      </p:pic>
      <p:pic>
        <p:nvPicPr>
          <p:cNvPr id="20" name="Grafik 19" descr="Ein Bild, das Objekt, Uhr enthält.&#10;&#10;Automatisch generierte Beschreibung">
            <a:extLst>
              <a:ext uri="{FF2B5EF4-FFF2-40B4-BE49-F238E27FC236}">
                <a16:creationId xmlns:a16="http://schemas.microsoft.com/office/drawing/2014/main" id="{7DC72DA6-7256-4815-A5E1-FE3092FA2658}"/>
              </a:ext>
            </a:extLst>
          </p:cNvPr>
          <p:cNvPicPr>
            <a:picLocks noChangeAspect="1"/>
          </p:cNvPicPr>
          <p:nvPr/>
        </p:nvPicPr>
        <p:blipFill>
          <a:blip r:embed="rId8"/>
          <a:stretch>
            <a:fillRect/>
          </a:stretch>
        </p:blipFill>
        <p:spPr>
          <a:xfrm>
            <a:off x="4333875" y="398463"/>
            <a:ext cx="1000125" cy="1000131"/>
          </a:xfrm>
          <a:prstGeom prst="rect">
            <a:avLst/>
          </a:prstGeom>
        </p:spPr>
      </p:pic>
    </p:spTree>
    <p:extLst>
      <p:ext uri="{BB962C8B-B14F-4D97-AF65-F5344CB8AC3E}">
        <p14:creationId xmlns:p14="http://schemas.microsoft.com/office/powerpoint/2010/main" val="2806660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feil: nach unten 27">
            <a:extLst>
              <a:ext uri="{FF2B5EF4-FFF2-40B4-BE49-F238E27FC236}">
                <a16:creationId xmlns:a16="http://schemas.microsoft.com/office/drawing/2014/main" id="{C87981C0-5DB5-429A-ADD0-9F805E125F37}"/>
              </a:ext>
            </a:extLst>
          </p:cNvPr>
          <p:cNvSpPr/>
          <p:nvPr/>
        </p:nvSpPr>
        <p:spPr>
          <a:xfrm rot="16200000">
            <a:off x="4367283" y="-482687"/>
            <a:ext cx="409434" cy="6347348"/>
          </a:xfrm>
          <a:prstGeom prst="downArrow">
            <a:avLst/>
          </a:prstGeom>
          <a:solidFill>
            <a:srgbClr val="F6F0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BLENDED LEARNING </a:t>
            </a:r>
          </a:p>
        </p:txBody>
      </p:sp>
      <p:sp>
        <p:nvSpPr>
          <p:cNvPr id="3" name="Rechteck: abgerundete Ecken 2">
            <a:extLst>
              <a:ext uri="{FF2B5EF4-FFF2-40B4-BE49-F238E27FC236}">
                <a16:creationId xmlns:a16="http://schemas.microsoft.com/office/drawing/2014/main" id="{4B20C531-B024-4BF6-9919-91920371FFDE}"/>
              </a:ext>
            </a:extLst>
          </p:cNvPr>
          <p:cNvSpPr/>
          <p:nvPr/>
        </p:nvSpPr>
        <p:spPr>
          <a:xfrm>
            <a:off x="1670144" y="1809518"/>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Einführung</a:t>
            </a:r>
          </a:p>
          <a:p>
            <a:pPr algn="ctr"/>
            <a:endParaRPr lang="de-DE" sz="1400" dirty="0">
              <a:solidFill>
                <a:srgbClr val="313231"/>
              </a:solidFill>
            </a:endParaRPr>
          </a:p>
          <a:p>
            <a:pPr algn="ctr"/>
            <a:endParaRPr lang="de-DE" sz="1400" dirty="0">
              <a:solidFill>
                <a:srgbClr val="313231"/>
              </a:solidFill>
            </a:endParaRPr>
          </a:p>
          <a:p>
            <a:pPr algn="ctr"/>
            <a:r>
              <a:rPr lang="de-DE" sz="1400" dirty="0">
                <a:solidFill>
                  <a:srgbClr val="313231"/>
                </a:solidFill>
              </a:rPr>
              <a:t>Quiz</a:t>
            </a:r>
          </a:p>
          <a:p>
            <a:pPr algn="ctr"/>
            <a:endParaRPr lang="de-DE" sz="1400" dirty="0">
              <a:solidFill>
                <a:srgbClr val="313231"/>
              </a:solidFill>
            </a:endParaRPr>
          </a:p>
        </p:txBody>
      </p:sp>
      <p:sp>
        <p:nvSpPr>
          <p:cNvPr id="5" name="Rechteck: abgerundete Ecken 4">
            <a:extLst>
              <a:ext uri="{FF2B5EF4-FFF2-40B4-BE49-F238E27FC236}">
                <a16:creationId xmlns:a16="http://schemas.microsoft.com/office/drawing/2014/main" id="{B8CE11D9-27C2-4AC4-906D-051947BAC0E1}"/>
              </a:ext>
            </a:extLst>
          </p:cNvPr>
          <p:cNvSpPr/>
          <p:nvPr/>
        </p:nvSpPr>
        <p:spPr>
          <a:xfrm>
            <a:off x="3107708" y="1809518"/>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Weiter-bildung</a:t>
            </a:r>
          </a:p>
          <a:p>
            <a:pPr algn="ctr"/>
            <a:endParaRPr lang="de-DE" sz="1400" b="1" dirty="0">
              <a:solidFill>
                <a:srgbClr val="313231"/>
              </a:solidFill>
            </a:endParaRPr>
          </a:p>
          <a:p>
            <a:pPr algn="ctr"/>
            <a:r>
              <a:rPr lang="de-DE" sz="1400" dirty="0">
                <a:solidFill>
                  <a:srgbClr val="313231"/>
                </a:solidFill>
              </a:rPr>
              <a:t>Präsentation</a:t>
            </a:r>
          </a:p>
          <a:p>
            <a:pPr algn="ctr"/>
            <a:endParaRPr lang="de-DE" sz="1400" dirty="0">
              <a:solidFill>
                <a:srgbClr val="313231"/>
              </a:solidFill>
            </a:endParaRPr>
          </a:p>
        </p:txBody>
      </p:sp>
      <p:sp>
        <p:nvSpPr>
          <p:cNvPr id="6" name="Rechteck: abgerundete Ecken 5">
            <a:extLst>
              <a:ext uri="{FF2B5EF4-FFF2-40B4-BE49-F238E27FC236}">
                <a16:creationId xmlns:a16="http://schemas.microsoft.com/office/drawing/2014/main" id="{FB7DCD1B-4ECE-4867-97FB-513F37F959C4}"/>
              </a:ext>
            </a:extLst>
          </p:cNvPr>
          <p:cNvSpPr/>
          <p:nvPr/>
        </p:nvSpPr>
        <p:spPr>
          <a:xfrm>
            <a:off x="4545272" y="1809518"/>
            <a:ext cx="1269242" cy="1206743"/>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Anwendung</a:t>
            </a:r>
          </a:p>
          <a:p>
            <a:pPr algn="ctr"/>
            <a:endParaRPr lang="de-DE" sz="1400" dirty="0">
              <a:solidFill>
                <a:srgbClr val="313231"/>
              </a:solidFill>
            </a:endParaRPr>
          </a:p>
          <a:p>
            <a:pPr algn="ctr"/>
            <a:r>
              <a:rPr lang="de-DE" sz="1400" dirty="0">
                <a:solidFill>
                  <a:srgbClr val="313231"/>
                </a:solidFill>
              </a:rPr>
              <a:t>Checkliste</a:t>
            </a:r>
          </a:p>
          <a:p>
            <a:pPr algn="ctr"/>
            <a:r>
              <a:rPr lang="de-DE" sz="1400" dirty="0">
                <a:solidFill>
                  <a:srgbClr val="313231"/>
                </a:solidFill>
              </a:rPr>
              <a:t>SM-Kit</a:t>
            </a:r>
          </a:p>
          <a:p>
            <a:pPr algn="ctr"/>
            <a:r>
              <a:rPr lang="de-DE" sz="1400" dirty="0">
                <a:solidFill>
                  <a:srgbClr val="313231"/>
                </a:solidFill>
              </a:rPr>
              <a:t>Plakat</a:t>
            </a:r>
          </a:p>
        </p:txBody>
      </p:sp>
      <p:sp>
        <p:nvSpPr>
          <p:cNvPr id="7" name="Rechteck: abgerundete Ecken 6">
            <a:extLst>
              <a:ext uri="{FF2B5EF4-FFF2-40B4-BE49-F238E27FC236}">
                <a16:creationId xmlns:a16="http://schemas.microsoft.com/office/drawing/2014/main" id="{10FF6C95-996C-43E6-AF7A-62C51309FD56}"/>
              </a:ext>
            </a:extLst>
          </p:cNvPr>
          <p:cNvSpPr/>
          <p:nvPr/>
        </p:nvSpPr>
        <p:spPr>
          <a:xfrm>
            <a:off x="5982836" y="1809518"/>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Evaluation</a:t>
            </a:r>
          </a:p>
          <a:p>
            <a:pPr algn="ctr"/>
            <a:endParaRPr lang="de-DE" sz="1400" dirty="0">
              <a:solidFill>
                <a:srgbClr val="313231"/>
              </a:solidFill>
            </a:endParaRPr>
          </a:p>
          <a:p>
            <a:pPr algn="ctr"/>
            <a:r>
              <a:rPr lang="de-DE" sz="1400" dirty="0">
                <a:solidFill>
                  <a:srgbClr val="313231"/>
                </a:solidFill>
              </a:rPr>
              <a:t>Kreuzwort-rätsel</a:t>
            </a:r>
          </a:p>
          <a:p>
            <a:pPr algn="ctr"/>
            <a:r>
              <a:rPr lang="de-DE" sz="1400" dirty="0">
                <a:solidFill>
                  <a:srgbClr val="313231"/>
                </a:solidFill>
              </a:rPr>
              <a:t>Broschüre</a:t>
            </a:r>
          </a:p>
        </p:txBody>
      </p:sp>
      <p:sp>
        <p:nvSpPr>
          <p:cNvPr id="8" name="Legende: mit Pfeil nach oben 7">
            <a:extLst>
              <a:ext uri="{FF2B5EF4-FFF2-40B4-BE49-F238E27FC236}">
                <a16:creationId xmlns:a16="http://schemas.microsoft.com/office/drawing/2014/main" id="{70500ED0-C96A-46ED-AF8E-E1DEE8C0D4C1}"/>
              </a:ext>
            </a:extLst>
          </p:cNvPr>
          <p:cNvSpPr/>
          <p:nvPr/>
        </p:nvSpPr>
        <p:spPr>
          <a:xfrm>
            <a:off x="2150090" y="3025253"/>
            <a:ext cx="1774209" cy="614254"/>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rgbClr val="313231"/>
                </a:solidFill>
              </a:rPr>
              <a:t>Optional: Impulsvortrag durch Expert*innen</a:t>
            </a:r>
          </a:p>
        </p:txBody>
      </p:sp>
      <p:sp>
        <p:nvSpPr>
          <p:cNvPr id="10" name="Legende: mit Pfeil nach oben 9">
            <a:extLst>
              <a:ext uri="{FF2B5EF4-FFF2-40B4-BE49-F238E27FC236}">
                <a16:creationId xmlns:a16="http://schemas.microsoft.com/office/drawing/2014/main" id="{1DF28C4A-598C-4E89-9862-03805B593BD3}"/>
              </a:ext>
            </a:extLst>
          </p:cNvPr>
          <p:cNvSpPr/>
          <p:nvPr/>
        </p:nvSpPr>
        <p:spPr>
          <a:xfrm>
            <a:off x="5043417" y="3002158"/>
            <a:ext cx="1774209" cy="63734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rgbClr val="313231"/>
                </a:solidFill>
              </a:rPr>
              <a:t>Optional: Arbeitstreffen im Verein </a:t>
            </a:r>
          </a:p>
        </p:txBody>
      </p:sp>
      <p:sp>
        <p:nvSpPr>
          <p:cNvPr id="11" name="Rechteck 10">
            <a:extLst>
              <a:ext uri="{FF2B5EF4-FFF2-40B4-BE49-F238E27FC236}">
                <a16:creationId xmlns:a16="http://schemas.microsoft.com/office/drawing/2014/main" id="{5A05A972-5BA9-46AA-8756-4A25872D03B3}"/>
              </a:ext>
            </a:extLst>
          </p:cNvPr>
          <p:cNvSpPr/>
          <p:nvPr/>
        </p:nvSpPr>
        <p:spPr>
          <a:xfrm>
            <a:off x="524960" y="1532939"/>
            <a:ext cx="1269242" cy="436728"/>
          </a:xfrm>
          <a:prstGeom prst="rect">
            <a:avLst/>
          </a:prstGeom>
          <a:solidFill>
            <a:srgbClr val="6AB65E"/>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Version A</a:t>
            </a:r>
          </a:p>
        </p:txBody>
      </p:sp>
      <p:sp>
        <p:nvSpPr>
          <p:cNvPr id="26" name="Legende: mit Pfeil nach oben 25">
            <a:extLst>
              <a:ext uri="{FF2B5EF4-FFF2-40B4-BE49-F238E27FC236}">
                <a16:creationId xmlns:a16="http://schemas.microsoft.com/office/drawing/2014/main" id="{7F056F39-48BD-4901-ABF2-5A04CD5A5B18}"/>
              </a:ext>
            </a:extLst>
          </p:cNvPr>
          <p:cNvSpPr/>
          <p:nvPr/>
        </p:nvSpPr>
        <p:spPr>
          <a:xfrm>
            <a:off x="7037128" y="3032914"/>
            <a:ext cx="1417091" cy="26420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Verabschiedung</a:t>
            </a:r>
          </a:p>
        </p:txBody>
      </p:sp>
      <p:sp>
        <p:nvSpPr>
          <p:cNvPr id="27" name="Legende: mit Pfeil nach oben 26">
            <a:extLst>
              <a:ext uri="{FF2B5EF4-FFF2-40B4-BE49-F238E27FC236}">
                <a16:creationId xmlns:a16="http://schemas.microsoft.com/office/drawing/2014/main" id="{8ACCE4E5-8424-426C-8119-3B94A55B58A7}"/>
              </a:ext>
            </a:extLst>
          </p:cNvPr>
          <p:cNvSpPr/>
          <p:nvPr/>
        </p:nvSpPr>
        <p:spPr>
          <a:xfrm>
            <a:off x="921791" y="2994422"/>
            <a:ext cx="1094098" cy="26420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Begrüßung</a:t>
            </a:r>
          </a:p>
        </p:txBody>
      </p:sp>
      <p:sp>
        <p:nvSpPr>
          <p:cNvPr id="29" name="Pfeil: nach unten 28">
            <a:extLst>
              <a:ext uri="{FF2B5EF4-FFF2-40B4-BE49-F238E27FC236}">
                <a16:creationId xmlns:a16="http://schemas.microsoft.com/office/drawing/2014/main" id="{F352790D-EDC4-4C16-A17A-32F81B88DEA5}"/>
              </a:ext>
            </a:extLst>
          </p:cNvPr>
          <p:cNvSpPr/>
          <p:nvPr/>
        </p:nvSpPr>
        <p:spPr>
          <a:xfrm rot="16200000">
            <a:off x="4326429" y="1868567"/>
            <a:ext cx="409434" cy="6347348"/>
          </a:xfrm>
          <a:prstGeom prst="downArrow">
            <a:avLst/>
          </a:prstGeom>
          <a:solidFill>
            <a:srgbClr val="F6F08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echteck: abgerundete Ecken 29">
            <a:extLst>
              <a:ext uri="{FF2B5EF4-FFF2-40B4-BE49-F238E27FC236}">
                <a16:creationId xmlns:a16="http://schemas.microsoft.com/office/drawing/2014/main" id="{F7E10DFD-BC28-4ECD-9F47-583B7AF85675}"/>
              </a:ext>
            </a:extLst>
          </p:cNvPr>
          <p:cNvSpPr/>
          <p:nvPr/>
        </p:nvSpPr>
        <p:spPr>
          <a:xfrm>
            <a:off x="1629290" y="4160772"/>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Einführung</a:t>
            </a:r>
          </a:p>
          <a:p>
            <a:pPr algn="ctr"/>
            <a:endParaRPr lang="de-DE" sz="1400" dirty="0">
              <a:solidFill>
                <a:srgbClr val="313231"/>
              </a:solidFill>
            </a:endParaRPr>
          </a:p>
          <a:p>
            <a:pPr algn="ctr"/>
            <a:endParaRPr lang="de-DE" sz="1400" dirty="0">
              <a:solidFill>
                <a:srgbClr val="313231"/>
              </a:solidFill>
            </a:endParaRPr>
          </a:p>
          <a:p>
            <a:pPr algn="ctr"/>
            <a:r>
              <a:rPr lang="de-DE" sz="1400" dirty="0">
                <a:solidFill>
                  <a:srgbClr val="313231"/>
                </a:solidFill>
              </a:rPr>
              <a:t>Erklärvideo</a:t>
            </a:r>
          </a:p>
          <a:p>
            <a:pPr algn="ctr"/>
            <a:endParaRPr lang="de-DE" sz="1400" dirty="0">
              <a:solidFill>
                <a:srgbClr val="313231"/>
              </a:solidFill>
            </a:endParaRPr>
          </a:p>
        </p:txBody>
      </p:sp>
      <p:sp>
        <p:nvSpPr>
          <p:cNvPr id="31" name="Rechteck: abgerundete Ecken 30">
            <a:extLst>
              <a:ext uri="{FF2B5EF4-FFF2-40B4-BE49-F238E27FC236}">
                <a16:creationId xmlns:a16="http://schemas.microsoft.com/office/drawing/2014/main" id="{9C4ACD40-9951-49C7-BE3B-890D23ADAF5B}"/>
              </a:ext>
            </a:extLst>
          </p:cNvPr>
          <p:cNvSpPr/>
          <p:nvPr/>
        </p:nvSpPr>
        <p:spPr>
          <a:xfrm>
            <a:off x="3066854" y="4160772"/>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Weiter-bildung</a:t>
            </a:r>
          </a:p>
          <a:p>
            <a:pPr algn="ctr"/>
            <a:endParaRPr lang="de-DE" sz="1400" b="1" dirty="0">
              <a:solidFill>
                <a:srgbClr val="313231"/>
              </a:solidFill>
            </a:endParaRPr>
          </a:p>
          <a:p>
            <a:pPr algn="ctr"/>
            <a:r>
              <a:rPr lang="de-DE" sz="1400" dirty="0">
                <a:solidFill>
                  <a:srgbClr val="313231"/>
                </a:solidFill>
              </a:rPr>
              <a:t>Präsentation</a:t>
            </a:r>
          </a:p>
          <a:p>
            <a:pPr algn="ctr"/>
            <a:endParaRPr lang="de-DE" sz="1400" dirty="0">
              <a:solidFill>
                <a:srgbClr val="313231"/>
              </a:solidFill>
            </a:endParaRPr>
          </a:p>
        </p:txBody>
      </p:sp>
      <p:sp>
        <p:nvSpPr>
          <p:cNvPr id="32" name="Rechteck: abgerundete Ecken 31">
            <a:extLst>
              <a:ext uri="{FF2B5EF4-FFF2-40B4-BE49-F238E27FC236}">
                <a16:creationId xmlns:a16="http://schemas.microsoft.com/office/drawing/2014/main" id="{75250BAE-4B3E-4F19-99BC-2082131DCEFF}"/>
              </a:ext>
            </a:extLst>
          </p:cNvPr>
          <p:cNvSpPr/>
          <p:nvPr/>
        </p:nvSpPr>
        <p:spPr>
          <a:xfrm>
            <a:off x="4504418" y="4160772"/>
            <a:ext cx="1269242" cy="1206743"/>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Anwendung</a:t>
            </a:r>
          </a:p>
          <a:p>
            <a:pPr algn="ctr"/>
            <a:endParaRPr lang="de-DE" sz="1400" dirty="0">
              <a:solidFill>
                <a:srgbClr val="313231"/>
              </a:solidFill>
            </a:endParaRPr>
          </a:p>
          <a:p>
            <a:pPr algn="ctr"/>
            <a:r>
              <a:rPr lang="de-DE" sz="1400" dirty="0">
                <a:solidFill>
                  <a:srgbClr val="313231"/>
                </a:solidFill>
              </a:rPr>
              <a:t>Checkliste</a:t>
            </a:r>
          </a:p>
          <a:p>
            <a:pPr algn="ctr"/>
            <a:r>
              <a:rPr lang="de-DE" sz="1400" dirty="0">
                <a:solidFill>
                  <a:srgbClr val="313231"/>
                </a:solidFill>
              </a:rPr>
              <a:t>SM-Kit</a:t>
            </a:r>
          </a:p>
          <a:p>
            <a:pPr algn="ctr"/>
            <a:r>
              <a:rPr lang="de-DE" sz="1400" dirty="0">
                <a:solidFill>
                  <a:srgbClr val="313231"/>
                </a:solidFill>
              </a:rPr>
              <a:t>Plakat</a:t>
            </a:r>
          </a:p>
        </p:txBody>
      </p:sp>
      <p:sp>
        <p:nvSpPr>
          <p:cNvPr id="33" name="Rechteck: abgerundete Ecken 32">
            <a:extLst>
              <a:ext uri="{FF2B5EF4-FFF2-40B4-BE49-F238E27FC236}">
                <a16:creationId xmlns:a16="http://schemas.microsoft.com/office/drawing/2014/main" id="{0833B815-E7FA-41F7-86A4-3FB1824CBAA8}"/>
              </a:ext>
            </a:extLst>
          </p:cNvPr>
          <p:cNvSpPr/>
          <p:nvPr/>
        </p:nvSpPr>
        <p:spPr>
          <a:xfrm>
            <a:off x="5941982" y="4160772"/>
            <a:ext cx="1269242" cy="1206744"/>
          </a:xfrm>
          <a:prstGeom prst="roundRect">
            <a:avLst/>
          </a:prstGeom>
          <a:solidFill>
            <a:srgbClr val="D3DE7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a:solidFill>
                  <a:srgbClr val="313231"/>
                </a:solidFill>
              </a:rPr>
              <a:t>Evaluation</a:t>
            </a:r>
          </a:p>
          <a:p>
            <a:pPr algn="ctr"/>
            <a:endParaRPr lang="de-DE" sz="1400" dirty="0">
              <a:solidFill>
                <a:srgbClr val="313231"/>
              </a:solidFill>
            </a:endParaRPr>
          </a:p>
          <a:p>
            <a:pPr algn="ctr"/>
            <a:r>
              <a:rPr lang="de-DE" sz="1400" dirty="0">
                <a:solidFill>
                  <a:srgbClr val="313231"/>
                </a:solidFill>
              </a:rPr>
              <a:t>Quiz</a:t>
            </a:r>
          </a:p>
          <a:p>
            <a:pPr algn="ctr"/>
            <a:r>
              <a:rPr lang="de-DE" sz="1400" dirty="0">
                <a:solidFill>
                  <a:srgbClr val="313231"/>
                </a:solidFill>
              </a:rPr>
              <a:t>Broschüre</a:t>
            </a:r>
          </a:p>
          <a:p>
            <a:pPr algn="ctr"/>
            <a:endParaRPr lang="de-DE" sz="1400" dirty="0">
              <a:solidFill>
                <a:srgbClr val="313231"/>
              </a:solidFill>
            </a:endParaRPr>
          </a:p>
        </p:txBody>
      </p:sp>
      <p:sp>
        <p:nvSpPr>
          <p:cNvPr id="34" name="Legende: mit Pfeil nach oben 33">
            <a:extLst>
              <a:ext uri="{FF2B5EF4-FFF2-40B4-BE49-F238E27FC236}">
                <a16:creationId xmlns:a16="http://schemas.microsoft.com/office/drawing/2014/main" id="{80D8BC79-DFAF-496A-A6D0-B4E124F44452}"/>
              </a:ext>
            </a:extLst>
          </p:cNvPr>
          <p:cNvSpPr/>
          <p:nvPr/>
        </p:nvSpPr>
        <p:spPr>
          <a:xfrm>
            <a:off x="2109236" y="5376507"/>
            <a:ext cx="1774209" cy="614254"/>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rgbClr val="313231"/>
                </a:solidFill>
              </a:rPr>
              <a:t>Optional: Impulsvortrag durch Expert*innen</a:t>
            </a:r>
          </a:p>
        </p:txBody>
      </p:sp>
      <p:sp>
        <p:nvSpPr>
          <p:cNvPr id="35" name="Legende: mit Pfeil nach oben 34">
            <a:extLst>
              <a:ext uri="{FF2B5EF4-FFF2-40B4-BE49-F238E27FC236}">
                <a16:creationId xmlns:a16="http://schemas.microsoft.com/office/drawing/2014/main" id="{8EDE53BB-4C55-4DBB-BAFE-39352FC09ACF}"/>
              </a:ext>
            </a:extLst>
          </p:cNvPr>
          <p:cNvSpPr/>
          <p:nvPr/>
        </p:nvSpPr>
        <p:spPr>
          <a:xfrm>
            <a:off x="5002563" y="5353412"/>
            <a:ext cx="1774209" cy="63734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200" b="1" dirty="0">
                <a:solidFill>
                  <a:srgbClr val="313231"/>
                </a:solidFill>
              </a:rPr>
              <a:t>Optional: Arbeitstreffen im Verein </a:t>
            </a:r>
          </a:p>
        </p:txBody>
      </p:sp>
      <p:sp>
        <p:nvSpPr>
          <p:cNvPr id="36" name="Rechteck 35">
            <a:extLst>
              <a:ext uri="{FF2B5EF4-FFF2-40B4-BE49-F238E27FC236}">
                <a16:creationId xmlns:a16="http://schemas.microsoft.com/office/drawing/2014/main" id="{6CE67A55-2184-4A18-AD30-385DDE809A5D}"/>
              </a:ext>
            </a:extLst>
          </p:cNvPr>
          <p:cNvSpPr/>
          <p:nvPr/>
        </p:nvSpPr>
        <p:spPr>
          <a:xfrm>
            <a:off x="524960" y="3902165"/>
            <a:ext cx="1269242" cy="436728"/>
          </a:xfrm>
          <a:prstGeom prst="rect">
            <a:avLst/>
          </a:prstGeom>
          <a:solidFill>
            <a:srgbClr val="6AB65E"/>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Version B</a:t>
            </a:r>
          </a:p>
        </p:txBody>
      </p:sp>
      <p:sp>
        <p:nvSpPr>
          <p:cNvPr id="37" name="Legende: mit Pfeil nach oben 36">
            <a:extLst>
              <a:ext uri="{FF2B5EF4-FFF2-40B4-BE49-F238E27FC236}">
                <a16:creationId xmlns:a16="http://schemas.microsoft.com/office/drawing/2014/main" id="{772A2E6F-03B7-4174-8A30-5E16EC06C8E2}"/>
              </a:ext>
            </a:extLst>
          </p:cNvPr>
          <p:cNvSpPr/>
          <p:nvPr/>
        </p:nvSpPr>
        <p:spPr>
          <a:xfrm>
            <a:off x="6996274" y="5384168"/>
            <a:ext cx="1417091" cy="26420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Verabschiedung</a:t>
            </a:r>
          </a:p>
        </p:txBody>
      </p:sp>
      <p:sp>
        <p:nvSpPr>
          <p:cNvPr id="38" name="Legende: mit Pfeil nach oben 37">
            <a:extLst>
              <a:ext uri="{FF2B5EF4-FFF2-40B4-BE49-F238E27FC236}">
                <a16:creationId xmlns:a16="http://schemas.microsoft.com/office/drawing/2014/main" id="{5C672D56-D30C-47AE-B299-BBA8FA338A07}"/>
              </a:ext>
            </a:extLst>
          </p:cNvPr>
          <p:cNvSpPr/>
          <p:nvPr/>
        </p:nvSpPr>
        <p:spPr>
          <a:xfrm>
            <a:off x="880937" y="5345676"/>
            <a:ext cx="1094098" cy="264209"/>
          </a:xfrm>
          <a:prstGeom prst="upArrowCallout">
            <a:avLst/>
          </a:prstGeom>
          <a:solidFill>
            <a:srgbClr val="B8E0F0"/>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1400" b="1" dirty="0">
                <a:solidFill>
                  <a:srgbClr val="313231"/>
                </a:solidFill>
              </a:rPr>
              <a:t>Begrüßung</a:t>
            </a:r>
          </a:p>
        </p:txBody>
      </p:sp>
    </p:spTree>
    <p:extLst>
      <p:ext uri="{BB962C8B-B14F-4D97-AF65-F5344CB8AC3E}">
        <p14:creationId xmlns:p14="http://schemas.microsoft.com/office/powerpoint/2010/main" val="1354950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normAutofit fontScale="90000"/>
          </a:bodyPr>
          <a:lstStyle/>
          <a:p>
            <a:r>
              <a:rPr lang="de-DE" dirty="0">
                <a:latin typeface="TastyMedium" panose="02000503050000020003" pitchFamily="50" charset="0"/>
              </a:rPr>
              <a:t>Veränderung der </a:t>
            </a:r>
            <a:br>
              <a:rPr lang="de-DE" dirty="0">
                <a:latin typeface="TastyMedium" panose="02000503050000020003" pitchFamily="50" charset="0"/>
              </a:rPr>
            </a:br>
            <a:r>
              <a:rPr lang="de-DE" dirty="0">
                <a:latin typeface="TastyMedium" panose="02000503050000020003" pitchFamily="50" charset="0"/>
              </a:rPr>
              <a:t>Artenvielfalt</a:t>
            </a:r>
          </a:p>
        </p:txBody>
      </p:sp>
      <p:pic>
        <p:nvPicPr>
          <p:cNvPr id="5" name="Grafik 4" descr="Ein Bild, das Text enthält.&#10;&#10;Automatisch generierte Beschreibung">
            <a:extLst>
              <a:ext uri="{FF2B5EF4-FFF2-40B4-BE49-F238E27FC236}">
                <a16:creationId xmlns:a16="http://schemas.microsoft.com/office/drawing/2014/main" id="{74833E33-6BA6-4745-87B8-369A7B446370}"/>
              </a:ext>
            </a:extLst>
          </p:cNvPr>
          <p:cNvPicPr>
            <a:picLocks noChangeAspect="1"/>
          </p:cNvPicPr>
          <p:nvPr/>
        </p:nvPicPr>
        <p:blipFill rotWithShape="1">
          <a:blip r:embed="rId3"/>
          <a:srcRect t="4947" b="5825"/>
          <a:stretch/>
        </p:blipFill>
        <p:spPr>
          <a:xfrm>
            <a:off x="0" y="1541463"/>
            <a:ext cx="9144000" cy="4676457"/>
          </a:xfrm>
          <a:prstGeom prst="rect">
            <a:avLst/>
          </a:prstGeom>
        </p:spPr>
      </p:pic>
      <p:pic>
        <p:nvPicPr>
          <p:cNvPr id="8" name="Grafik 7" descr="Ein Bild, das Objekt, Licht enthält.&#10;&#10;Automatisch generierte Beschreibung">
            <a:extLst>
              <a:ext uri="{FF2B5EF4-FFF2-40B4-BE49-F238E27FC236}">
                <a16:creationId xmlns:a16="http://schemas.microsoft.com/office/drawing/2014/main" id="{CCD51153-A01E-4128-9E61-75E3539CFF0F}"/>
              </a:ext>
            </a:extLst>
          </p:cNvPr>
          <p:cNvPicPr>
            <a:picLocks noChangeAspect="1"/>
          </p:cNvPicPr>
          <p:nvPr/>
        </p:nvPicPr>
        <p:blipFill>
          <a:blip r:embed="rId4"/>
          <a:stretch>
            <a:fillRect/>
          </a:stretch>
        </p:blipFill>
        <p:spPr>
          <a:xfrm>
            <a:off x="4773265" y="969963"/>
            <a:ext cx="869515" cy="869520"/>
          </a:xfrm>
          <a:prstGeom prst="rect">
            <a:avLst/>
          </a:prstGeom>
        </p:spPr>
      </p:pic>
    </p:spTree>
    <p:extLst>
      <p:ext uri="{BB962C8B-B14F-4D97-AF65-F5344CB8AC3E}">
        <p14:creationId xmlns:p14="http://schemas.microsoft.com/office/powerpoint/2010/main" val="3229655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483E93D0-51B0-4A07-BE96-68AADEE2BDAB}"/>
              </a:ext>
            </a:extLst>
          </p:cNvPr>
          <p:cNvSpPr>
            <a:spLocks noGrp="1"/>
          </p:cNvSpPr>
          <p:nvPr>
            <p:ph type="title"/>
          </p:nvPr>
        </p:nvSpPr>
        <p:spPr>
          <a:xfrm>
            <a:off x="457200" y="398463"/>
            <a:ext cx="8229600" cy="1143000"/>
          </a:xfrm>
        </p:spPr>
        <p:txBody>
          <a:bodyPr>
            <a:normAutofit/>
          </a:bodyPr>
          <a:lstStyle/>
          <a:p>
            <a:r>
              <a:rPr lang="de-DE" dirty="0">
                <a:latin typeface="TastyMedium" panose="02000503050000020003" pitchFamily="50" charset="0"/>
              </a:rPr>
              <a:t>Beispiele</a:t>
            </a:r>
          </a:p>
        </p:txBody>
      </p:sp>
      <p:pic>
        <p:nvPicPr>
          <p:cNvPr id="3" name="Grafik 2" descr="Ein Bild, das Text enthält.&#10;&#10;Automatisch generierte Beschreibung">
            <a:extLst>
              <a:ext uri="{FF2B5EF4-FFF2-40B4-BE49-F238E27FC236}">
                <a16:creationId xmlns:a16="http://schemas.microsoft.com/office/drawing/2014/main" id="{2310EA8F-6CCA-774B-997F-F6A85028042B}"/>
              </a:ext>
            </a:extLst>
          </p:cNvPr>
          <p:cNvPicPr>
            <a:picLocks noChangeAspect="1"/>
          </p:cNvPicPr>
          <p:nvPr/>
        </p:nvPicPr>
        <p:blipFill rotWithShape="1">
          <a:blip r:embed="rId2"/>
          <a:srcRect t="30751"/>
          <a:stretch/>
        </p:blipFill>
        <p:spPr>
          <a:xfrm>
            <a:off x="0" y="1524395"/>
            <a:ext cx="9144000" cy="4686922"/>
          </a:xfrm>
          <a:prstGeom prst="rect">
            <a:avLst/>
          </a:prstGeom>
        </p:spPr>
      </p:pic>
      <p:pic>
        <p:nvPicPr>
          <p:cNvPr id="5" name="Grafik 4" descr="Ein Bild, das Objekt, Licht enthält.&#10;&#10;Automatisch generierte Beschreibung">
            <a:extLst>
              <a:ext uri="{FF2B5EF4-FFF2-40B4-BE49-F238E27FC236}">
                <a16:creationId xmlns:a16="http://schemas.microsoft.com/office/drawing/2014/main" id="{8D70D099-7662-498B-9A0A-924AE212B79F}"/>
              </a:ext>
            </a:extLst>
          </p:cNvPr>
          <p:cNvPicPr>
            <a:picLocks noChangeAspect="1"/>
          </p:cNvPicPr>
          <p:nvPr/>
        </p:nvPicPr>
        <p:blipFill>
          <a:blip r:embed="rId3"/>
          <a:stretch>
            <a:fillRect/>
          </a:stretch>
        </p:blipFill>
        <p:spPr>
          <a:xfrm rot="19306568">
            <a:off x="4305465" y="783377"/>
            <a:ext cx="1271948" cy="1271955"/>
          </a:xfrm>
          <a:prstGeom prst="rect">
            <a:avLst/>
          </a:prstGeom>
        </p:spPr>
      </p:pic>
    </p:spTree>
    <p:extLst>
      <p:ext uri="{BB962C8B-B14F-4D97-AF65-F5344CB8AC3E}">
        <p14:creationId xmlns:p14="http://schemas.microsoft.com/office/powerpoint/2010/main" val="389823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5757A7DB-449F-4851-B250-9A23C98BAD95}"/>
              </a:ext>
            </a:extLst>
          </p:cNvPr>
          <p:cNvSpPr txBox="1"/>
          <p:nvPr/>
        </p:nvSpPr>
        <p:spPr>
          <a:xfrm>
            <a:off x="-2798871" y="4157075"/>
            <a:ext cx="2225513" cy="584775"/>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endParaRPr lang="de-DE" dirty="0"/>
          </a:p>
          <a:p>
            <a:endParaRPr lang="de-DE" dirty="0"/>
          </a:p>
        </p:txBody>
      </p:sp>
      <p:sp>
        <p:nvSpPr>
          <p:cNvPr id="17" name="Titel 1">
            <a:extLst>
              <a:ext uri="{FF2B5EF4-FFF2-40B4-BE49-F238E27FC236}">
                <a16:creationId xmlns:a16="http://schemas.microsoft.com/office/drawing/2014/main" id="{4AFDDAE9-EA13-41C7-A442-F3AC7E0F2200}"/>
              </a:ext>
            </a:extLst>
          </p:cNvPr>
          <p:cNvSpPr>
            <a:spLocks noGrp="1"/>
          </p:cNvSpPr>
          <p:nvPr>
            <p:ph type="title"/>
          </p:nvPr>
        </p:nvSpPr>
        <p:spPr>
          <a:xfrm>
            <a:off x="457200" y="398463"/>
            <a:ext cx="8229600" cy="1143000"/>
          </a:xfrm>
        </p:spPr>
        <p:txBody>
          <a:bodyPr>
            <a:normAutofit fontScale="90000"/>
          </a:bodyPr>
          <a:lstStyle/>
          <a:p>
            <a:r>
              <a:rPr lang="de-DE" dirty="0">
                <a:latin typeface="TastyMedium" panose="02000503050000020003" pitchFamily="50" charset="0"/>
              </a:rPr>
              <a:t>Veränderung der </a:t>
            </a:r>
            <a:br>
              <a:rPr lang="de-DE" dirty="0">
                <a:latin typeface="TastyMedium" panose="02000503050000020003" pitchFamily="50" charset="0"/>
              </a:rPr>
            </a:br>
            <a:r>
              <a:rPr lang="de-DE" dirty="0">
                <a:latin typeface="TastyMedium" panose="02000503050000020003" pitchFamily="50" charset="0"/>
              </a:rPr>
              <a:t>Artenvielfalt</a:t>
            </a:r>
          </a:p>
        </p:txBody>
      </p:sp>
      <p:sp>
        <p:nvSpPr>
          <p:cNvPr id="15" name="Textfeld 14">
            <a:extLst>
              <a:ext uri="{FF2B5EF4-FFF2-40B4-BE49-F238E27FC236}">
                <a16:creationId xmlns:a16="http://schemas.microsoft.com/office/drawing/2014/main" id="{2583309C-E1D0-4CD1-BCD5-C22467A63BF6}"/>
              </a:ext>
            </a:extLst>
          </p:cNvPr>
          <p:cNvSpPr txBox="1"/>
          <p:nvPr/>
        </p:nvSpPr>
        <p:spPr>
          <a:xfrm>
            <a:off x="508467" y="1752963"/>
            <a:ext cx="7925849" cy="369332"/>
          </a:xfrm>
          <a:prstGeom prst="rect">
            <a:avLst/>
          </a:prstGeom>
          <a:solidFill>
            <a:srgbClr val="F5F090"/>
          </a:solidFill>
        </p:spPr>
        <p:txBody>
          <a:bodyPr wrap="square" rtlCol="0">
            <a:spAutoFit/>
          </a:bodyPr>
          <a:lstStyle/>
          <a:p>
            <a:r>
              <a:rPr lang="de-DE" dirty="0">
                <a:latin typeface="Open Sans Semibold"/>
              </a:rPr>
              <a:t>Was kann ein Sportverein tun?</a:t>
            </a:r>
          </a:p>
        </p:txBody>
      </p:sp>
      <p:sp>
        <p:nvSpPr>
          <p:cNvPr id="13" name="Textfeld 12">
            <a:extLst>
              <a:ext uri="{FF2B5EF4-FFF2-40B4-BE49-F238E27FC236}">
                <a16:creationId xmlns:a16="http://schemas.microsoft.com/office/drawing/2014/main" id="{76E800A5-8268-40B3-80B7-73B28B168897}"/>
              </a:ext>
            </a:extLst>
          </p:cNvPr>
          <p:cNvSpPr txBox="1"/>
          <p:nvPr/>
        </p:nvSpPr>
        <p:spPr>
          <a:xfrm>
            <a:off x="294525" y="4111792"/>
            <a:ext cx="2798969" cy="2062103"/>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Überprüfung der Sport-stätte nach Schädling-en &amp; Wasserqualität</a:t>
            </a:r>
          </a:p>
          <a:p>
            <a:r>
              <a:rPr lang="de-DE" dirty="0"/>
              <a:t>Klima-/ schädlings-resistente Bepflanzung</a:t>
            </a:r>
          </a:p>
          <a:p>
            <a:r>
              <a:rPr lang="de-DE" dirty="0"/>
              <a:t>Schutzmaßnahmen (Ernährungsinseln, Insektenhotels)</a:t>
            </a:r>
          </a:p>
        </p:txBody>
      </p:sp>
      <p:sp>
        <p:nvSpPr>
          <p:cNvPr id="18" name="Textfeld 17">
            <a:extLst>
              <a:ext uri="{FF2B5EF4-FFF2-40B4-BE49-F238E27FC236}">
                <a16:creationId xmlns:a16="http://schemas.microsoft.com/office/drawing/2014/main" id="{02FF81F0-DF13-42F3-A0AD-E1C5F06CC27E}"/>
              </a:ext>
            </a:extLst>
          </p:cNvPr>
          <p:cNvSpPr txBox="1"/>
          <p:nvPr/>
        </p:nvSpPr>
        <p:spPr>
          <a:xfrm>
            <a:off x="3199944" y="4130784"/>
            <a:ext cx="3045213" cy="1077218"/>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Schutz vor Insekten</a:t>
            </a:r>
          </a:p>
          <a:p>
            <a:r>
              <a:rPr lang="de-DE" dirty="0"/>
              <a:t>Erste-Hilfe Medikamente für Allergien</a:t>
            </a:r>
          </a:p>
          <a:p>
            <a:endParaRPr lang="de-DE" dirty="0"/>
          </a:p>
        </p:txBody>
      </p:sp>
      <p:sp>
        <p:nvSpPr>
          <p:cNvPr id="22" name="Textfeld 21">
            <a:extLst>
              <a:ext uri="{FF2B5EF4-FFF2-40B4-BE49-F238E27FC236}">
                <a16:creationId xmlns:a16="http://schemas.microsoft.com/office/drawing/2014/main" id="{9C34B166-08A2-4975-838D-B4CF4EFC0181}"/>
              </a:ext>
            </a:extLst>
          </p:cNvPr>
          <p:cNvSpPr txBox="1"/>
          <p:nvPr/>
        </p:nvSpPr>
        <p:spPr>
          <a:xfrm>
            <a:off x="6045824" y="4111792"/>
            <a:ext cx="2541853" cy="1815882"/>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Aufklärung über Risiken</a:t>
            </a:r>
          </a:p>
          <a:p>
            <a:r>
              <a:rPr lang="de-DE" dirty="0"/>
              <a:t>Empfehlungen zu langer Kleidung, Sprays, Zecken-kontrolle</a:t>
            </a:r>
          </a:p>
          <a:p>
            <a:endParaRPr lang="de-DE" dirty="0"/>
          </a:p>
        </p:txBody>
      </p:sp>
      <p:pic>
        <p:nvPicPr>
          <p:cNvPr id="23" name="Grafik 22" descr="Ein Bild, das Schild, Verkehr enthält.&#10;&#10;Automatisch generierte Beschreibung">
            <a:extLst>
              <a:ext uri="{FF2B5EF4-FFF2-40B4-BE49-F238E27FC236}">
                <a16:creationId xmlns:a16="http://schemas.microsoft.com/office/drawing/2014/main" id="{21257E95-4D95-4FD4-A3FB-8C519F63C160}"/>
              </a:ext>
            </a:extLst>
          </p:cNvPr>
          <p:cNvPicPr>
            <a:picLocks noChangeAspect="1"/>
          </p:cNvPicPr>
          <p:nvPr/>
        </p:nvPicPr>
        <p:blipFill>
          <a:blip r:embed="rId3"/>
          <a:stretch>
            <a:fillRect/>
          </a:stretch>
        </p:blipFill>
        <p:spPr>
          <a:xfrm>
            <a:off x="6687946" y="2542977"/>
            <a:ext cx="1746370" cy="1746370"/>
          </a:xfrm>
          <a:prstGeom prst="rect">
            <a:avLst/>
          </a:prstGeom>
        </p:spPr>
      </p:pic>
      <p:pic>
        <p:nvPicPr>
          <p:cNvPr id="24" name="Grafik 23" descr="Ein Bild, das Schild, sitzend, Personen, Verkehr enthält.&#10;&#10;Automatisch generierte Beschreibung">
            <a:extLst>
              <a:ext uri="{FF2B5EF4-FFF2-40B4-BE49-F238E27FC236}">
                <a16:creationId xmlns:a16="http://schemas.microsoft.com/office/drawing/2014/main" id="{5BA41303-5035-4ACC-B72D-9ACAD2A3B21B}"/>
              </a:ext>
            </a:extLst>
          </p:cNvPr>
          <p:cNvPicPr>
            <a:picLocks noChangeAspect="1"/>
          </p:cNvPicPr>
          <p:nvPr/>
        </p:nvPicPr>
        <p:blipFill>
          <a:blip r:embed="rId4"/>
          <a:stretch>
            <a:fillRect/>
          </a:stretch>
        </p:blipFill>
        <p:spPr>
          <a:xfrm>
            <a:off x="3888977" y="2502658"/>
            <a:ext cx="1746370" cy="1746370"/>
          </a:xfrm>
          <a:prstGeom prst="rect">
            <a:avLst/>
          </a:prstGeom>
        </p:spPr>
      </p:pic>
      <p:pic>
        <p:nvPicPr>
          <p:cNvPr id="25" name="Grafik 24" descr="Ein Bild, das Schild, Uhr, Verkehr enthält.&#10;&#10;Automatisch generierte Beschreibung">
            <a:extLst>
              <a:ext uri="{FF2B5EF4-FFF2-40B4-BE49-F238E27FC236}">
                <a16:creationId xmlns:a16="http://schemas.microsoft.com/office/drawing/2014/main" id="{E5756540-97E6-4388-980C-FA435B28D0AA}"/>
              </a:ext>
            </a:extLst>
          </p:cNvPr>
          <p:cNvPicPr>
            <a:picLocks noChangeAspect="1"/>
          </p:cNvPicPr>
          <p:nvPr/>
        </p:nvPicPr>
        <p:blipFill>
          <a:blip r:embed="rId5"/>
          <a:stretch>
            <a:fillRect/>
          </a:stretch>
        </p:blipFill>
        <p:spPr>
          <a:xfrm>
            <a:off x="508467" y="2384414"/>
            <a:ext cx="1746370" cy="1746370"/>
          </a:xfrm>
          <a:prstGeom prst="rect">
            <a:avLst/>
          </a:prstGeom>
        </p:spPr>
      </p:pic>
      <p:pic>
        <p:nvPicPr>
          <p:cNvPr id="12" name="Grafik 11" descr="Ein Bild, das Objekt, Licht enthält.&#10;&#10;Automatisch generierte Beschreibung">
            <a:extLst>
              <a:ext uri="{FF2B5EF4-FFF2-40B4-BE49-F238E27FC236}">
                <a16:creationId xmlns:a16="http://schemas.microsoft.com/office/drawing/2014/main" id="{7F96933A-DD2C-457E-8C1B-1C78094A938E}"/>
              </a:ext>
            </a:extLst>
          </p:cNvPr>
          <p:cNvPicPr>
            <a:picLocks noChangeAspect="1"/>
          </p:cNvPicPr>
          <p:nvPr/>
        </p:nvPicPr>
        <p:blipFill>
          <a:blip r:embed="rId6"/>
          <a:stretch>
            <a:fillRect/>
          </a:stretch>
        </p:blipFill>
        <p:spPr>
          <a:xfrm rot="19306568">
            <a:off x="4305465" y="783377"/>
            <a:ext cx="1271948" cy="1271955"/>
          </a:xfrm>
          <a:prstGeom prst="rect">
            <a:avLst/>
          </a:prstGeom>
        </p:spPr>
      </p:pic>
    </p:spTree>
    <p:extLst>
      <p:ext uri="{BB962C8B-B14F-4D97-AF65-F5344CB8AC3E}">
        <p14:creationId xmlns:p14="http://schemas.microsoft.com/office/powerpoint/2010/main" val="201253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Mildere </a:t>
            </a:r>
            <a:r>
              <a:rPr lang="de-DE" dirty="0" err="1">
                <a:latin typeface="TastyMedium" panose="02000503050000020003" pitchFamily="50" charset="0"/>
              </a:rPr>
              <a:t>winter</a:t>
            </a:r>
            <a:endParaRPr lang="de-DE" dirty="0">
              <a:latin typeface="TastyMedium" panose="02000503050000020003" pitchFamily="50" charset="0"/>
            </a:endParaRPr>
          </a:p>
        </p:txBody>
      </p:sp>
      <p:pic>
        <p:nvPicPr>
          <p:cNvPr id="5" name="Grafik 4">
            <a:extLst>
              <a:ext uri="{FF2B5EF4-FFF2-40B4-BE49-F238E27FC236}">
                <a16:creationId xmlns:a16="http://schemas.microsoft.com/office/drawing/2014/main" id="{4AAB51AC-F3D9-7846-9924-74F36479F615}"/>
              </a:ext>
            </a:extLst>
          </p:cNvPr>
          <p:cNvPicPr>
            <a:picLocks noChangeAspect="1"/>
          </p:cNvPicPr>
          <p:nvPr/>
        </p:nvPicPr>
        <p:blipFill>
          <a:blip r:embed="rId3"/>
          <a:stretch>
            <a:fillRect/>
          </a:stretch>
        </p:blipFill>
        <p:spPr>
          <a:xfrm>
            <a:off x="0" y="1936398"/>
            <a:ext cx="9144000" cy="4290266"/>
          </a:xfrm>
          <a:prstGeom prst="rect">
            <a:avLst/>
          </a:prstGeom>
        </p:spPr>
      </p:pic>
      <p:pic>
        <p:nvPicPr>
          <p:cNvPr id="6" name="Grafik 5">
            <a:extLst>
              <a:ext uri="{FF2B5EF4-FFF2-40B4-BE49-F238E27FC236}">
                <a16:creationId xmlns:a16="http://schemas.microsoft.com/office/drawing/2014/main" id="{C0C72E90-FC1F-4151-AEE2-EC5668DCBAF5}"/>
              </a:ext>
            </a:extLst>
          </p:cNvPr>
          <p:cNvPicPr>
            <a:picLocks noChangeAspect="1"/>
          </p:cNvPicPr>
          <p:nvPr/>
        </p:nvPicPr>
        <p:blipFill>
          <a:blip r:embed="rId4"/>
          <a:stretch>
            <a:fillRect/>
          </a:stretch>
        </p:blipFill>
        <p:spPr>
          <a:xfrm>
            <a:off x="4700016" y="969963"/>
            <a:ext cx="1301628" cy="1301634"/>
          </a:xfrm>
          <a:prstGeom prst="rect">
            <a:avLst/>
          </a:prstGeom>
        </p:spPr>
      </p:pic>
    </p:spTree>
    <p:extLst>
      <p:ext uri="{BB962C8B-B14F-4D97-AF65-F5344CB8AC3E}">
        <p14:creationId xmlns:p14="http://schemas.microsoft.com/office/powerpoint/2010/main" val="161288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4475C30B-EE81-4388-9A81-24F014C22DC0}"/>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Beispiele</a:t>
            </a:r>
          </a:p>
        </p:txBody>
      </p:sp>
      <p:pic>
        <p:nvPicPr>
          <p:cNvPr id="3" name="Grafik 2" descr="Ein Bild, das Text enthält.&#10;&#10;Automatisch generierte Beschreibung">
            <a:extLst>
              <a:ext uri="{FF2B5EF4-FFF2-40B4-BE49-F238E27FC236}">
                <a16:creationId xmlns:a16="http://schemas.microsoft.com/office/drawing/2014/main" id="{1DC7CA57-3CE8-9B43-A099-BB81AC5135EA}"/>
              </a:ext>
            </a:extLst>
          </p:cNvPr>
          <p:cNvPicPr>
            <a:picLocks noChangeAspect="1"/>
          </p:cNvPicPr>
          <p:nvPr/>
        </p:nvPicPr>
        <p:blipFill rotWithShape="1">
          <a:blip r:embed="rId3"/>
          <a:srcRect t="8725"/>
          <a:stretch/>
        </p:blipFill>
        <p:spPr>
          <a:xfrm>
            <a:off x="0" y="1541463"/>
            <a:ext cx="9144000" cy="4660862"/>
          </a:xfrm>
          <a:prstGeom prst="rect">
            <a:avLst/>
          </a:prstGeom>
        </p:spPr>
      </p:pic>
      <p:pic>
        <p:nvPicPr>
          <p:cNvPr id="13" name="Grafik 12" descr="Ein Bild, das Text enthält.&#10;&#10;Automatisch generierte Beschreibung">
            <a:extLst>
              <a:ext uri="{FF2B5EF4-FFF2-40B4-BE49-F238E27FC236}">
                <a16:creationId xmlns:a16="http://schemas.microsoft.com/office/drawing/2014/main" id="{20FFB88B-B810-BC42-98C7-058E1759E475}"/>
              </a:ext>
            </a:extLst>
          </p:cNvPr>
          <p:cNvPicPr>
            <a:picLocks noChangeAspect="1"/>
          </p:cNvPicPr>
          <p:nvPr/>
        </p:nvPicPr>
        <p:blipFill rotWithShape="1">
          <a:blip r:embed="rId3"/>
          <a:srcRect l="-1" t="8725" r="58519" b="87803"/>
          <a:stretch/>
        </p:blipFill>
        <p:spPr>
          <a:xfrm>
            <a:off x="107003" y="1744664"/>
            <a:ext cx="3714833" cy="259234"/>
          </a:xfrm>
          <a:prstGeom prst="rect">
            <a:avLst/>
          </a:prstGeom>
        </p:spPr>
      </p:pic>
    </p:spTree>
    <p:extLst>
      <p:ext uri="{BB962C8B-B14F-4D97-AF65-F5344CB8AC3E}">
        <p14:creationId xmlns:p14="http://schemas.microsoft.com/office/powerpoint/2010/main" val="257752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5757A7DB-449F-4851-B250-9A23C98BAD95}"/>
              </a:ext>
            </a:extLst>
          </p:cNvPr>
          <p:cNvSpPr txBox="1"/>
          <p:nvPr/>
        </p:nvSpPr>
        <p:spPr>
          <a:xfrm>
            <a:off x="294525" y="4111792"/>
            <a:ext cx="2798969" cy="2308324"/>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Skigebiete umstrukturieren</a:t>
            </a:r>
          </a:p>
          <a:p>
            <a:r>
              <a:rPr lang="de-DE" dirty="0"/>
              <a:t>Technische </a:t>
            </a:r>
            <a:r>
              <a:rPr lang="de-DE" dirty="0" err="1"/>
              <a:t>Beschneiung</a:t>
            </a:r>
            <a:endParaRPr lang="de-DE" dirty="0"/>
          </a:p>
          <a:p>
            <a:r>
              <a:rPr lang="de-DE" dirty="0"/>
              <a:t>Sportstätten früher einsatzbereit machen </a:t>
            </a:r>
          </a:p>
          <a:p>
            <a:r>
              <a:rPr lang="de-DE" dirty="0"/>
              <a:t>Photovoltaikanlagen installieren</a:t>
            </a:r>
          </a:p>
          <a:p>
            <a:endParaRPr lang="de-DE" dirty="0"/>
          </a:p>
        </p:txBody>
      </p:sp>
      <p:sp>
        <p:nvSpPr>
          <p:cNvPr id="10" name="Textfeld 9">
            <a:extLst>
              <a:ext uri="{FF2B5EF4-FFF2-40B4-BE49-F238E27FC236}">
                <a16:creationId xmlns:a16="http://schemas.microsoft.com/office/drawing/2014/main" id="{C5547A3B-3038-4155-92BD-C69F907D9E18}"/>
              </a:ext>
            </a:extLst>
          </p:cNvPr>
          <p:cNvSpPr txBox="1"/>
          <p:nvPr/>
        </p:nvSpPr>
        <p:spPr>
          <a:xfrm>
            <a:off x="3199944" y="4130784"/>
            <a:ext cx="2864263" cy="1815882"/>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Neue Angebotsformen kreieren</a:t>
            </a:r>
          </a:p>
          <a:p>
            <a:r>
              <a:rPr lang="de-DE" dirty="0" err="1"/>
              <a:t>Skibusse</a:t>
            </a:r>
            <a:r>
              <a:rPr lang="de-DE" dirty="0"/>
              <a:t> einsetzen</a:t>
            </a:r>
          </a:p>
          <a:p>
            <a:r>
              <a:rPr lang="de-DE" dirty="0"/>
              <a:t>Neue Saisontermine (längere Sommerpause, kürzere Winterpause)</a:t>
            </a:r>
          </a:p>
          <a:p>
            <a:endParaRPr lang="de-DE" dirty="0"/>
          </a:p>
        </p:txBody>
      </p:sp>
      <p:sp>
        <p:nvSpPr>
          <p:cNvPr id="11" name="Textfeld 10">
            <a:extLst>
              <a:ext uri="{FF2B5EF4-FFF2-40B4-BE49-F238E27FC236}">
                <a16:creationId xmlns:a16="http://schemas.microsoft.com/office/drawing/2014/main" id="{F0445A41-45A4-45EB-AD1F-D4A1F25F5B3C}"/>
              </a:ext>
            </a:extLst>
          </p:cNvPr>
          <p:cNvSpPr txBox="1"/>
          <p:nvPr/>
        </p:nvSpPr>
        <p:spPr>
          <a:xfrm>
            <a:off x="6045824" y="4111792"/>
            <a:ext cx="2541853" cy="2062103"/>
          </a:xfrm>
          <a:prstGeom prst="rect">
            <a:avLst/>
          </a:prstGeom>
          <a:noFill/>
        </p:spPr>
        <p:txBody>
          <a:bodyPr wrap="square" rtlCol="0">
            <a:spAutoFit/>
          </a:bodyPr>
          <a:lstStyle>
            <a:defPPr>
              <a:defRPr lang="de-DE"/>
            </a:defPPr>
            <a:lvl1pPr marL="285750" indent="-285750">
              <a:buClr>
                <a:srgbClr val="B8E0F2"/>
              </a:buClr>
              <a:buFont typeface="Arial" panose="020B0604020202020204" pitchFamily="34" charset="0"/>
              <a:buChar char="•"/>
              <a:defRPr sz="1600">
                <a:latin typeface="Open Sans Semibold"/>
              </a:defRPr>
            </a:lvl1pPr>
          </a:lstStyle>
          <a:p>
            <a:r>
              <a:rPr lang="de-DE" dirty="0"/>
              <a:t>Offene Kommunikation über Gefahren, Sicherheitsmaß-nahmen und Umgang mit milderen Wintern</a:t>
            </a:r>
          </a:p>
          <a:p>
            <a:endParaRPr lang="de-DE" dirty="0"/>
          </a:p>
        </p:txBody>
      </p:sp>
      <p:sp>
        <p:nvSpPr>
          <p:cNvPr id="15" name="Titel 1">
            <a:extLst>
              <a:ext uri="{FF2B5EF4-FFF2-40B4-BE49-F238E27FC236}">
                <a16:creationId xmlns:a16="http://schemas.microsoft.com/office/drawing/2014/main" id="{4475C30B-EE81-4388-9A81-24F014C22DC0}"/>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Mildere Winter</a:t>
            </a:r>
          </a:p>
        </p:txBody>
      </p:sp>
      <p:sp>
        <p:nvSpPr>
          <p:cNvPr id="17" name="Textfeld 16">
            <a:extLst>
              <a:ext uri="{FF2B5EF4-FFF2-40B4-BE49-F238E27FC236}">
                <a16:creationId xmlns:a16="http://schemas.microsoft.com/office/drawing/2014/main" id="{FB46D662-DA71-41B0-B2B0-A7B38D956DCF}"/>
              </a:ext>
            </a:extLst>
          </p:cNvPr>
          <p:cNvSpPr txBox="1"/>
          <p:nvPr/>
        </p:nvSpPr>
        <p:spPr>
          <a:xfrm>
            <a:off x="508467" y="1752963"/>
            <a:ext cx="7925849" cy="369332"/>
          </a:xfrm>
          <a:prstGeom prst="rect">
            <a:avLst/>
          </a:prstGeom>
          <a:solidFill>
            <a:srgbClr val="F5F090"/>
          </a:solidFill>
        </p:spPr>
        <p:txBody>
          <a:bodyPr wrap="square" rtlCol="0">
            <a:spAutoFit/>
          </a:bodyPr>
          <a:lstStyle/>
          <a:p>
            <a:r>
              <a:rPr lang="de-DE" dirty="0">
                <a:latin typeface="Open Sans Semibold"/>
              </a:rPr>
              <a:t>Was kann ein Sportverein tun?</a:t>
            </a:r>
          </a:p>
        </p:txBody>
      </p:sp>
      <p:pic>
        <p:nvPicPr>
          <p:cNvPr id="18" name="Grafik 17" descr="Ein Bild, das Schild, Verkehr enthält.&#10;&#10;Automatisch generierte Beschreibung">
            <a:extLst>
              <a:ext uri="{FF2B5EF4-FFF2-40B4-BE49-F238E27FC236}">
                <a16:creationId xmlns:a16="http://schemas.microsoft.com/office/drawing/2014/main" id="{C48D2C84-E755-401A-B6F9-158E9A352281}"/>
              </a:ext>
            </a:extLst>
          </p:cNvPr>
          <p:cNvPicPr>
            <a:picLocks noChangeAspect="1"/>
          </p:cNvPicPr>
          <p:nvPr/>
        </p:nvPicPr>
        <p:blipFill>
          <a:blip r:embed="rId3"/>
          <a:stretch>
            <a:fillRect/>
          </a:stretch>
        </p:blipFill>
        <p:spPr>
          <a:xfrm>
            <a:off x="6687946" y="2542977"/>
            <a:ext cx="1746370" cy="1746370"/>
          </a:xfrm>
          <a:prstGeom prst="rect">
            <a:avLst/>
          </a:prstGeom>
        </p:spPr>
      </p:pic>
      <p:pic>
        <p:nvPicPr>
          <p:cNvPr id="19" name="Grafik 18" descr="Ein Bild, das Schild, sitzend, Personen, Verkehr enthält.&#10;&#10;Automatisch generierte Beschreibung">
            <a:extLst>
              <a:ext uri="{FF2B5EF4-FFF2-40B4-BE49-F238E27FC236}">
                <a16:creationId xmlns:a16="http://schemas.microsoft.com/office/drawing/2014/main" id="{68AB5CEF-0441-4B9E-A021-F2BE9557080C}"/>
              </a:ext>
            </a:extLst>
          </p:cNvPr>
          <p:cNvPicPr>
            <a:picLocks noChangeAspect="1"/>
          </p:cNvPicPr>
          <p:nvPr/>
        </p:nvPicPr>
        <p:blipFill>
          <a:blip r:embed="rId4"/>
          <a:stretch>
            <a:fillRect/>
          </a:stretch>
        </p:blipFill>
        <p:spPr>
          <a:xfrm>
            <a:off x="3888977" y="2502658"/>
            <a:ext cx="1746370" cy="1746370"/>
          </a:xfrm>
          <a:prstGeom prst="rect">
            <a:avLst/>
          </a:prstGeom>
        </p:spPr>
      </p:pic>
      <p:pic>
        <p:nvPicPr>
          <p:cNvPr id="20" name="Grafik 19" descr="Ein Bild, das Schild, Uhr, Verkehr enthält.&#10;&#10;Automatisch generierte Beschreibung">
            <a:extLst>
              <a:ext uri="{FF2B5EF4-FFF2-40B4-BE49-F238E27FC236}">
                <a16:creationId xmlns:a16="http://schemas.microsoft.com/office/drawing/2014/main" id="{05F02056-7253-42E5-B37D-8D7A463B5C72}"/>
              </a:ext>
            </a:extLst>
          </p:cNvPr>
          <p:cNvPicPr>
            <a:picLocks noChangeAspect="1"/>
          </p:cNvPicPr>
          <p:nvPr/>
        </p:nvPicPr>
        <p:blipFill>
          <a:blip r:embed="rId5"/>
          <a:stretch>
            <a:fillRect/>
          </a:stretch>
        </p:blipFill>
        <p:spPr>
          <a:xfrm>
            <a:off x="508467" y="2384414"/>
            <a:ext cx="1746370" cy="1746370"/>
          </a:xfrm>
          <a:prstGeom prst="rect">
            <a:avLst/>
          </a:prstGeom>
        </p:spPr>
      </p:pic>
      <p:pic>
        <p:nvPicPr>
          <p:cNvPr id="12" name="Grafik 11">
            <a:extLst>
              <a:ext uri="{FF2B5EF4-FFF2-40B4-BE49-F238E27FC236}">
                <a16:creationId xmlns:a16="http://schemas.microsoft.com/office/drawing/2014/main" id="{57A7F998-0839-4D80-A387-5DC67E815229}"/>
              </a:ext>
            </a:extLst>
          </p:cNvPr>
          <p:cNvPicPr>
            <a:picLocks noChangeAspect="1"/>
          </p:cNvPicPr>
          <p:nvPr/>
        </p:nvPicPr>
        <p:blipFill>
          <a:blip r:embed="rId6"/>
          <a:stretch>
            <a:fillRect/>
          </a:stretch>
        </p:blipFill>
        <p:spPr>
          <a:xfrm>
            <a:off x="4700016" y="969963"/>
            <a:ext cx="1301628" cy="1301634"/>
          </a:xfrm>
          <a:prstGeom prst="rect">
            <a:avLst/>
          </a:prstGeom>
        </p:spPr>
      </p:pic>
    </p:spTree>
    <p:extLst>
      <p:ext uri="{BB962C8B-B14F-4D97-AF65-F5344CB8AC3E}">
        <p14:creationId xmlns:p14="http://schemas.microsoft.com/office/powerpoint/2010/main" val="3122565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E9C72D19-039B-45FD-AB5B-86824BF56E0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Toolbox</a:t>
            </a:r>
          </a:p>
        </p:txBody>
      </p:sp>
      <p:pic>
        <p:nvPicPr>
          <p:cNvPr id="5" name="Grafik 4" descr="Ein Bild, das Zeichnung enthält.&#10;&#10;Automatisch generierte Beschreibung">
            <a:extLst>
              <a:ext uri="{FF2B5EF4-FFF2-40B4-BE49-F238E27FC236}">
                <a16:creationId xmlns:a16="http://schemas.microsoft.com/office/drawing/2014/main" id="{EC77F16E-C754-4044-9D10-5752A574E990}"/>
              </a:ext>
            </a:extLst>
          </p:cNvPr>
          <p:cNvPicPr>
            <a:picLocks noChangeAspect="1"/>
          </p:cNvPicPr>
          <p:nvPr/>
        </p:nvPicPr>
        <p:blipFill>
          <a:blip r:embed="rId3"/>
          <a:stretch>
            <a:fillRect/>
          </a:stretch>
        </p:blipFill>
        <p:spPr>
          <a:xfrm>
            <a:off x="457200" y="1715777"/>
            <a:ext cx="3755399" cy="4202291"/>
          </a:xfrm>
          <a:prstGeom prst="rect">
            <a:avLst/>
          </a:prstGeom>
        </p:spPr>
      </p:pic>
      <p:sp>
        <p:nvSpPr>
          <p:cNvPr id="6" name="Geschweifte Klammer rechts 5">
            <a:extLst>
              <a:ext uri="{FF2B5EF4-FFF2-40B4-BE49-F238E27FC236}">
                <a16:creationId xmlns:a16="http://schemas.microsoft.com/office/drawing/2014/main" id="{C43D2111-FE51-43BC-B211-988FD24713A1}"/>
              </a:ext>
            </a:extLst>
          </p:cNvPr>
          <p:cNvSpPr/>
          <p:nvPr/>
        </p:nvSpPr>
        <p:spPr>
          <a:xfrm>
            <a:off x="4305102" y="1715777"/>
            <a:ext cx="626301" cy="4108826"/>
          </a:xfrm>
          <a:prstGeom prst="rightBrace">
            <a:avLst/>
          </a:prstGeom>
          <a:ln>
            <a:solidFill>
              <a:srgbClr val="BCE1F4"/>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dirty="0"/>
          </a:p>
        </p:txBody>
      </p:sp>
      <p:sp>
        <p:nvSpPr>
          <p:cNvPr id="7" name="Freeform 101">
            <a:extLst>
              <a:ext uri="{FF2B5EF4-FFF2-40B4-BE49-F238E27FC236}">
                <a16:creationId xmlns:a16="http://schemas.microsoft.com/office/drawing/2014/main" id="{50A4C69E-59DA-4D3A-8134-16AD1B27A1E8}"/>
              </a:ext>
            </a:extLst>
          </p:cNvPr>
          <p:cNvSpPr>
            <a:spLocks noChangeArrowheads="1"/>
          </p:cNvSpPr>
          <p:nvPr/>
        </p:nvSpPr>
        <p:spPr bwMode="auto">
          <a:xfrm>
            <a:off x="5190244" y="4397257"/>
            <a:ext cx="843824" cy="646332"/>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BCE1F4"/>
          </a:solidFill>
          <a:ln>
            <a:solidFill>
              <a:srgbClr val="BCE1F4"/>
            </a:solidFill>
          </a:ln>
          <a:effectLst/>
        </p:spPr>
        <p:txBody>
          <a:bodyPr wrap="none" lIns="68586" tIns="34293" rIns="68586" bIns="34293" anchor="ctr"/>
          <a:lstStyle/>
          <a:p>
            <a:pPr defTabSz="1828434" fontAlgn="auto">
              <a:spcBef>
                <a:spcPts val="0"/>
              </a:spcBef>
              <a:spcAft>
                <a:spcPts val="0"/>
              </a:spcAft>
              <a:defRPr/>
            </a:pPr>
            <a:endParaRPr lang="en-US" sz="2701" dirty="0">
              <a:latin typeface="+mn-lt"/>
              <a:ea typeface="+mn-ea"/>
              <a:cs typeface="+mn-cs"/>
            </a:endParaRPr>
          </a:p>
        </p:txBody>
      </p:sp>
      <p:sp>
        <p:nvSpPr>
          <p:cNvPr id="8" name="Textfeld 7">
            <a:extLst>
              <a:ext uri="{FF2B5EF4-FFF2-40B4-BE49-F238E27FC236}">
                <a16:creationId xmlns:a16="http://schemas.microsoft.com/office/drawing/2014/main" id="{F04D826F-A736-4C35-B266-16440B45DB94}"/>
              </a:ext>
            </a:extLst>
          </p:cNvPr>
          <p:cNvSpPr txBox="1"/>
          <p:nvPr/>
        </p:nvSpPr>
        <p:spPr>
          <a:xfrm>
            <a:off x="6330339" y="4278779"/>
            <a:ext cx="2361156" cy="923330"/>
          </a:xfrm>
          <a:prstGeom prst="rect">
            <a:avLst/>
          </a:prstGeom>
          <a:noFill/>
        </p:spPr>
        <p:txBody>
          <a:bodyPr wrap="square" rtlCol="0">
            <a:spAutoFit/>
          </a:bodyPr>
          <a:lstStyle/>
          <a:p>
            <a:r>
              <a:rPr lang="de-DE" b="1" dirty="0">
                <a:latin typeface="Open Sans Semibold"/>
              </a:rPr>
              <a:t>Quiz</a:t>
            </a:r>
          </a:p>
          <a:p>
            <a:r>
              <a:rPr lang="de-DE" b="1" dirty="0">
                <a:latin typeface="Open Sans Semibold"/>
              </a:rPr>
              <a:t>Kreuzworträtsel</a:t>
            </a:r>
          </a:p>
          <a:p>
            <a:r>
              <a:rPr lang="de-DE" b="1" dirty="0">
                <a:latin typeface="Open Sans Semibold"/>
              </a:rPr>
              <a:t>Arbeitstreffen</a:t>
            </a:r>
          </a:p>
        </p:txBody>
      </p:sp>
      <p:pic>
        <p:nvPicPr>
          <p:cNvPr id="9" name="Grafik 8" descr="Ein Bild, das Uhr enthält.&#10;&#10;Automatisch generierte Beschreibung">
            <a:extLst>
              <a:ext uri="{FF2B5EF4-FFF2-40B4-BE49-F238E27FC236}">
                <a16:creationId xmlns:a16="http://schemas.microsoft.com/office/drawing/2014/main" id="{FC26D0FD-445C-43B5-9CA9-21D6CFBFE993}"/>
              </a:ext>
            </a:extLst>
          </p:cNvPr>
          <p:cNvPicPr>
            <a:picLocks noChangeAspect="1"/>
          </p:cNvPicPr>
          <p:nvPr/>
        </p:nvPicPr>
        <p:blipFill>
          <a:blip r:embed="rId4"/>
          <a:stretch>
            <a:fillRect/>
          </a:stretch>
        </p:blipFill>
        <p:spPr>
          <a:xfrm>
            <a:off x="5241705" y="2071067"/>
            <a:ext cx="830114" cy="997383"/>
          </a:xfrm>
          <a:prstGeom prst="rect">
            <a:avLst/>
          </a:prstGeom>
        </p:spPr>
      </p:pic>
      <p:sp>
        <p:nvSpPr>
          <p:cNvPr id="10" name="Textfeld 9">
            <a:extLst>
              <a:ext uri="{FF2B5EF4-FFF2-40B4-BE49-F238E27FC236}">
                <a16:creationId xmlns:a16="http://schemas.microsoft.com/office/drawing/2014/main" id="{FE4F90CD-E181-4F8B-BF2D-30D5D75AF01F}"/>
              </a:ext>
            </a:extLst>
          </p:cNvPr>
          <p:cNvSpPr txBox="1"/>
          <p:nvPr/>
        </p:nvSpPr>
        <p:spPr>
          <a:xfrm>
            <a:off x="6325644" y="2360020"/>
            <a:ext cx="2361156" cy="369332"/>
          </a:xfrm>
          <a:prstGeom prst="rect">
            <a:avLst/>
          </a:prstGeom>
          <a:noFill/>
        </p:spPr>
        <p:txBody>
          <a:bodyPr wrap="square" rtlCol="0">
            <a:spAutoFit/>
          </a:bodyPr>
          <a:lstStyle/>
          <a:p>
            <a:r>
              <a:rPr lang="de-DE" b="1" dirty="0">
                <a:latin typeface="Open Sans Semibold"/>
              </a:rPr>
              <a:t>Erklärvideo</a:t>
            </a:r>
          </a:p>
        </p:txBody>
      </p:sp>
      <p:pic>
        <p:nvPicPr>
          <p:cNvPr id="12" name="Grafik 11" descr="Ein Bild, das Schild, Uhr enthält.&#10;&#10;Automatisch generierte Beschreibung">
            <a:extLst>
              <a:ext uri="{FF2B5EF4-FFF2-40B4-BE49-F238E27FC236}">
                <a16:creationId xmlns:a16="http://schemas.microsoft.com/office/drawing/2014/main" id="{9BE39969-DD8E-4B99-A14B-127764C4D487}"/>
              </a:ext>
            </a:extLst>
          </p:cNvPr>
          <p:cNvPicPr>
            <a:picLocks noChangeAspect="1"/>
          </p:cNvPicPr>
          <p:nvPr/>
        </p:nvPicPr>
        <p:blipFill>
          <a:blip r:embed="rId5"/>
          <a:stretch>
            <a:fillRect/>
          </a:stretch>
        </p:blipFill>
        <p:spPr>
          <a:xfrm>
            <a:off x="5190244" y="1145410"/>
            <a:ext cx="780133" cy="973215"/>
          </a:xfrm>
          <a:prstGeom prst="rect">
            <a:avLst/>
          </a:prstGeom>
        </p:spPr>
      </p:pic>
      <p:sp>
        <p:nvSpPr>
          <p:cNvPr id="13" name="Textfeld 12">
            <a:extLst>
              <a:ext uri="{FF2B5EF4-FFF2-40B4-BE49-F238E27FC236}">
                <a16:creationId xmlns:a16="http://schemas.microsoft.com/office/drawing/2014/main" id="{41D08A6C-631D-4F67-80F8-AF01B74A4800}"/>
              </a:ext>
            </a:extLst>
          </p:cNvPr>
          <p:cNvSpPr txBox="1"/>
          <p:nvPr/>
        </p:nvSpPr>
        <p:spPr>
          <a:xfrm>
            <a:off x="6221608" y="1308851"/>
            <a:ext cx="2361156" cy="646331"/>
          </a:xfrm>
          <a:prstGeom prst="rect">
            <a:avLst/>
          </a:prstGeom>
          <a:noFill/>
        </p:spPr>
        <p:txBody>
          <a:bodyPr wrap="square" rtlCol="0">
            <a:spAutoFit/>
          </a:bodyPr>
          <a:lstStyle/>
          <a:p>
            <a:r>
              <a:rPr lang="de-DE" b="1" dirty="0">
                <a:latin typeface="Open Sans Semibold"/>
              </a:rPr>
              <a:t>Broschüre</a:t>
            </a:r>
          </a:p>
          <a:p>
            <a:r>
              <a:rPr lang="de-DE" b="1" dirty="0">
                <a:latin typeface="Open Sans Semibold"/>
              </a:rPr>
              <a:t>Plakat</a:t>
            </a:r>
          </a:p>
        </p:txBody>
      </p:sp>
      <p:pic>
        <p:nvPicPr>
          <p:cNvPr id="15" name="Grafik 14" descr="Ein Bild, das Zeichnung enthält.&#10;&#10;Automatisch generierte Beschreibung">
            <a:extLst>
              <a:ext uri="{FF2B5EF4-FFF2-40B4-BE49-F238E27FC236}">
                <a16:creationId xmlns:a16="http://schemas.microsoft.com/office/drawing/2014/main" id="{7ED9C3F5-3E58-40D5-8B82-EEC018AC6474}"/>
              </a:ext>
            </a:extLst>
          </p:cNvPr>
          <p:cNvPicPr>
            <a:picLocks noChangeAspect="1"/>
          </p:cNvPicPr>
          <p:nvPr/>
        </p:nvPicPr>
        <p:blipFill>
          <a:blip r:embed="rId6"/>
          <a:stretch>
            <a:fillRect/>
          </a:stretch>
        </p:blipFill>
        <p:spPr>
          <a:xfrm>
            <a:off x="5262312" y="5226218"/>
            <a:ext cx="805009" cy="864982"/>
          </a:xfrm>
          <a:prstGeom prst="rect">
            <a:avLst/>
          </a:prstGeom>
        </p:spPr>
      </p:pic>
      <p:sp>
        <p:nvSpPr>
          <p:cNvPr id="16" name="Textfeld 15">
            <a:extLst>
              <a:ext uri="{FF2B5EF4-FFF2-40B4-BE49-F238E27FC236}">
                <a16:creationId xmlns:a16="http://schemas.microsoft.com/office/drawing/2014/main" id="{F00C792F-1C5A-43A1-9522-28387062D18B}"/>
              </a:ext>
            </a:extLst>
          </p:cNvPr>
          <p:cNvSpPr txBox="1"/>
          <p:nvPr/>
        </p:nvSpPr>
        <p:spPr>
          <a:xfrm>
            <a:off x="6318552" y="5455271"/>
            <a:ext cx="2361156" cy="369332"/>
          </a:xfrm>
          <a:prstGeom prst="rect">
            <a:avLst/>
          </a:prstGeom>
          <a:noFill/>
        </p:spPr>
        <p:txBody>
          <a:bodyPr wrap="square" rtlCol="0">
            <a:spAutoFit/>
          </a:bodyPr>
          <a:lstStyle/>
          <a:p>
            <a:r>
              <a:rPr lang="de-DE" b="1" dirty="0" err="1">
                <a:latin typeface="Open Sans Semibold"/>
              </a:rPr>
              <a:t>Social</a:t>
            </a:r>
            <a:r>
              <a:rPr lang="de-DE" b="1" dirty="0">
                <a:latin typeface="Open Sans Semibold"/>
              </a:rPr>
              <a:t> Media Kit</a:t>
            </a:r>
          </a:p>
        </p:txBody>
      </p:sp>
      <p:pic>
        <p:nvPicPr>
          <p:cNvPr id="18" name="Grafik 17" descr="Ein Bild, das Monitor, Schild enthält.&#10;&#10;Automatisch generierte Beschreibung">
            <a:extLst>
              <a:ext uri="{FF2B5EF4-FFF2-40B4-BE49-F238E27FC236}">
                <a16:creationId xmlns:a16="http://schemas.microsoft.com/office/drawing/2014/main" id="{E41FD015-D365-47E5-A232-ECA8A0426AE6}"/>
              </a:ext>
            </a:extLst>
          </p:cNvPr>
          <p:cNvPicPr>
            <a:picLocks noChangeAspect="1"/>
          </p:cNvPicPr>
          <p:nvPr/>
        </p:nvPicPr>
        <p:blipFill>
          <a:blip r:embed="rId7"/>
          <a:stretch>
            <a:fillRect/>
          </a:stretch>
        </p:blipFill>
        <p:spPr>
          <a:xfrm>
            <a:off x="4931403" y="2931730"/>
            <a:ext cx="1466826" cy="1466826"/>
          </a:xfrm>
          <a:prstGeom prst="rect">
            <a:avLst/>
          </a:prstGeom>
        </p:spPr>
      </p:pic>
      <p:sp>
        <p:nvSpPr>
          <p:cNvPr id="19" name="Textfeld 18">
            <a:extLst>
              <a:ext uri="{FF2B5EF4-FFF2-40B4-BE49-F238E27FC236}">
                <a16:creationId xmlns:a16="http://schemas.microsoft.com/office/drawing/2014/main" id="{E269B28A-F1D1-4D60-9A93-295D3141D634}"/>
              </a:ext>
            </a:extLst>
          </p:cNvPr>
          <p:cNvSpPr txBox="1"/>
          <p:nvPr/>
        </p:nvSpPr>
        <p:spPr>
          <a:xfrm>
            <a:off x="6318552" y="3345449"/>
            <a:ext cx="2361156" cy="369332"/>
          </a:xfrm>
          <a:prstGeom prst="rect">
            <a:avLst/>
          </a:prstGeom>
          <a:noFill/>
        </p:spPr>
        <p:txBody>
          <a:bodyPr wrap="square" rtlCol="0">
            <a:spAutoFit/>
          </a:bodyPr>
          <a:lstStyle/>
          <a:p>
            <a:r>
              <a:rPr lang="de-DE" b="1" dirty="0">
                <a:latin typeface="Open Sans Semibold"/>
              </a:rPr>
              <a:t>Checkliste</a:t>
            </a:r>
          </a:p>
        </p:txBody>
      </p:sp>
    </p:spTree>
    <p:extLst>
      <p:ext uri="{BB962C8B-B14F-4D97-AF65-F5344CB8AC3E}">
        <p14:creationId xmlns:p14="http://schemas.microsoft.com/office/powerpoint/2010/main" val="2783492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Checkliste</a:t>
            </a:r>
          </a:p>
        </p:txBody>
      </p:sp>
      <p:pic>
        <p:nvPicPr>
          <p:cNvPr id="4" name="Grafik 3" descr="Ein Bild, das Monitor, Schild enthält.&#10;&#10;Automatisch generierte Beschreibung">
            <a:extLst>
              <a:ext uri="{FF2B5EF4-FFF2-40B4-BE49-F238E27FC236}">
                <a16:creationId xmlns:a16="http://schemas.microsoft.com/office/drawing/2014/main" id="{B5FD215B-EA94-4B2E-AF94-EBFDEBE4B0B6}"/>
              </a:ext>
            </a:extLst>
          </p:cNvPr>
          <p:cNvPicPr>
            <a:picLocks noChangeAspect="1"/>
          </p:cNvPicPr>
          <p:nvPr/>
        </p:nvPicPr>
        <p:blipFill>
          <a:blip r:embed="rId3"/>
          <a:stretch>
            <a:fillRect/>
          </a:stretch>
        </p:blipFill>
        <p:spPr>
          <a:xfrm>
            <a:off x="343934" y="1236466"/>
            <a:ext cx="1466826" cy="1466826"/>
          </a:xfrm>
          <a:prstGeom prst="rect">
            <a:avLst/>
          </a:prstGeom>
        </p:spPr>
      </p:pic>
      <p:pic>
        <p:nvPicPr>
          <p:cNvPr id="8" name="Grafik 7" descr="Ein Bild, das sitzend, Uhr enthält.&#10;&#10;Automatisch generierte Beschreibung">
            <a:extLst>
              <a:ext uri="{FF2B5EF4-FFF2-40B4-BE49-F238E27FC236}">
                <a16:creationId xmlns:a16="http://schemas.microsoft.com/office/drawing/2014/main" id="{D98B0C09-A30A-4F28-AF59-EC3F9C6DF66E}"/>
              </a:ext>
            </a:extLst>
          </p:cNvPr>
          <p:cNvPicPr>
            <a:picLocks noChangeAspect="1"/>
          </p:cNvPicPr>
          <p:nvPr/>
        </p:nvPicPr>
        <p:blipFill>
          <a:blip r:embed="rId4"/>
          <a:stretch>
            <a:fillRect/>
          </a:stretch>
        </p:blipFill>
        <p:spPr>
          <a:xfrm>
            <a:off x="2159885" y="2828418"/>
            <a:ext cx="778123" cy="778123"/>
          </a:xfrm>
          <a:prstGeom prst="rect">
            <a:avLst/>
          </a:prstGeom>
        </p:spPr>
      </p:pic>
      <p:pic>
        <p:nvPicPr>
          <p:cNvPr id="9" name="Grafik 8">
            <a:extLst>
              <a:ext uri="{FF2B5EF4-FFF2-40B4-BE49-F238E27FC236}">
                <a16:creationId xmlns:a16="http://schemas.microsoft.com/office/drawing/2014/main" id="{196753F5-04FD-43C0-BAFB-2C8A6548B847}"/>
              </a:ext>
            </a:extLst>
          </p:cNvPr>
          <p:cNvPicPr>
            <a:picLocks noChangeAspect="1"/>
          </p:cNvPicPr>
          <p:nvPr/>
        </p:nvPicPr>
        <p:blipFill>
          <a:blip r:embed="rId5"/>
          <a:stretch>
            <a:fillRect/>
          </a:stretch>
        </p:blipFill>
        <p:spPr>
          <a:xfrm>
            <a:off x="5296170" y="2915397"/>
            <a:ext cx="698250" cy="698254"/>
          </a:xfrm>
          <a:prstGeom prst="rect">
            <a:avLst/>
          </a:prstGeom>
        </p:spPr>
      </p:pic>
      <p:pic>
        <p:nvPicPr>
          <p:cNvPr id="10" name="Grafik 9" descr="Ein Bild, das Objekt, Uhr enthält.&#10;&#10;Automatisch generierte Beschreibung">
            <a:extLst>
              <a:ext uri="{FF2B5EF4-FFF2-40B4-BE49-F238E27FC236}">
                <a16:creationId xmlns:a16="http://schemas.microsoft.com/office/drawing/2014/main" id="{704FA9E4-01AE-4EA3-885A-E81691B63D32}"/>
              </a:ext>
            </a:extLst>
          </p:cNvPr>
          <p:cNvPicPr>
            <a:picLocks noChangeAspect="1"/>
          </p:cNvPicPr>
          <p:nvPr/>
        </p:nvPicPr>
        <p:blipFill>
          <a:blip r:embed="rId6"/>
          <a:stretch>
            <a:fillRect/>
          </a:stretch>
        </p:blipFill>
        <p:spPr>
          <a:xfrm>
            <a:off x="3767964" y="2908287"/>
            <a:ext cx="698250" cy="698254"/>
          </a:xfrm>
          <a:prstGeom prst="rect">
            <a:avLst/>
          </a:prstGeom>
        </p:spPr>
      </p:pic>
      <p:pic>
        <p:nvPicPr>
          <p:cNvPr id="11" name="Grafik 10" descr="Ein Bild, das Objekt, Licht enthält.&#10;&#10;Automatisch generierte Beschreibung">
            <a:extLst>
              <a:ext uri="{FF2B5EF4-FFF2-40B4-BE49-F238E27FC236}">
                <a16:creationId xmlns:a16="http://schemas.microsoft.com/office/drawing/2014/main" id="{FDB9DDC8-A648-4367-BF20-F4C24A8D1B6B}"/>
              </a:ext>
            </a:extLst>
          </p:cNvPr>
          <p:cNvPicPr>
            <a:picLocks noChangeAspect="1"/>
          </p:cNvPicPr>
          <p:nvPr/>
        </p:nvPicPr>
        <p:blipFill>
          <a:blip r:embed="rId7"/>
          <a:stretch>
            <a:fillRect/>
          </a:stretch>
        </p:blipFill>
        <p:spPr>
          <a:xfrm>
            <a:off x="6824376" y="2910271"/>
            <a:ext cx="698250" cy="698254"/>
          </a:xfrm>
          <a:prstGeom prst="rect">
            <a:avLst/>
          </a:prstGeom>
        </p:spPr>
      </p:pic>
      <p:pic>
        <p:nvPicPr>
          <p:cNvPr id="13" name="Grafik 12" descr="Armbanduhr">
            <a:extLst>
              <a:ext uri="{FF2B5EF4-FFF2-40B4-BE49-F238E27FC236}">
                <a16:creationId xmlns:a16="http://schemas.microsoft.com/office/drawing/2014/main" id="{7C551312-28B3-4877-81B3-EA10F6304F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55432" y="4394836"/>
            <a:ext cx="914400" cy="914400"/>
          </a:xfrm>
          <a:prstGeom prst="rect">
            <a:avLst/>
          </a:prstGeom>
        </p:spPr>
      </p:pic>
      <p:sp>
        <p:nvSpPr>
          <p:cNvPr id="14" name="Textfeld 13">
            <a:extLst>
              <a:ext uri="{FF2B5EF4-FFF2-40B4-BE49-F238E27FC236}">
                <a16:creationId xmlns:a16="http://schemas.microsoft.com/office/drawing/2014/main" id="{05BAA171-3050-499E-B07B-9496854D21F4}"/>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313231"/>
                </a:solidFill>
                <a:latin typeface="Open Sans Semibold"/>
              </a:rPr>
              <a:t>35 Minuten</a:t>
            </a:r>
          </a:p>
        </p:txBody>
      </p:sp>
      <p:sp>
        <p:nvSpPr>
          <p:cNvPr id="12" name="Textfeld 11">
            <a:extLst>
              <a:ext uri="{FF2B5EF4-FFF2-40B4-BE49-F238E27FC236}">
                <a16:creationId xmlns:a16="http://schemas.microsoft.com/office/drawing/2014/main" id="{91931055-4423-4E47-91F0-BE20221DF20C}"/>
              </a:ext>
            </a:extLst>
          </p:cNvPr>
          <p:cNvSpPr txBox="1"/>
          <p:nvPr/>
        </p:nvSpPr>
        <p:spPr>
          <a:xfrm>
            <a:off x="1509692" y="1752963"/>
            <a:ext cx="6924624" cy="369332"/>
          </a:xfrm>
          <a:prstGeom prst="rect">
            <a:avLst/>
          </a:prstGeom>
          <a:solidFill>
            <a:srgbClr val="B8DFEF"/>
          </a:solidFill>
        </p:spPr>
        <p:txBody>
          <a:bodyPr wrap="square" rtlCol="0">
            <a:spAutoFit/>
          </a:bodyPr>
          <a:lstStyle/>
          <a:p>
            <a:r>
              <a:rPr lang="de-DE" b="1" dirty="0">
                <a:latin typeface="Open Sans Semibold"/>
              </a:rPr>
              <a:t>Von welchen Klimafolgen ist Ihr Verein betroffen?</a:t>
            </a:r>
          </a:p>
        </p:txBody>
      </p:sp>
    </p:spTree>
    <p:extLst>
      <p:ext uri="{BB962C8B-B14F-4D97-AF65-F5344CB8AC3E}">
        <p14:creationId xmlns:p14="http://schemas.microsoft.com/office/powerpoint/2010/main" val="1183602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Checkliste</a:t>
            </a:r>
          </a:p>
        </p:txBody>
      </p:sp>
      <p:pic>
        <p:nvPicPr>
          <p:cNvPr id="6" name="Grafik 5" descr="Chat">
            <a:extLst>
              <a:ext uri="{FF2B5EF4-FFF2-40B4-BE49-F238E27FC236}">
                <a16:creationId xmlns:a16="http://schemas.microsoft.com/office/drawing/2014/main" id="{AF4015A2-193B-4A29-ADE2-0F1E0B35C7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3541" y="1969879"/>
            <a:ext cx="3124554" cy="3124554"/>
          </a:xfrm>
          <a:prstGeom prst="rect">
            <a:avLst/>
          </a:prstGeom>
        </p:spPr>
      </p:pic>
      <p:pic>
        <p:nvPicPr>
          <p:cNvPr id="7" name="Grafik 6" descr="Ein Bild, das Monitor, Schild enthält.&#10;&#10;Automatisch generierte Beschreibung">
            <a:extLst>
              <a:ext uri="{FF2B5EF4-FFF2-40B4-BE49-F238E27FC236}">
                <a16:creationId xmlns:a16="http://schemas.microsoft.com/office/drawing/2014/main" id="{69FCF5AC-2AA7-4488-88E9-8A6A9A1DC2CC}"/>
              </a:ext>
            </a:extLst>
          </p:cNvPr>
          <p:cNvPicPr>
            <a:picLocks noChangeAspect="1"/>
          </p:cNvPicPr>
          <p:nvPr/>
        </p:nvPicPr>
        <p:blipFill>
          <a:blip r:embed="rId5"/>
          <a:stretch>
            <a:fillRect/>
          </a:stretch>
        </p:blipFill>
        <p:spPr>
          <a:xfrm>
            <a:off x="343934" y="1236466"/>
            <a:ext cx="1466826" cy="1466826"/>
          </a:xfrm>
          <a:prstGeom prst="rect">
            <a:avLst/>
          </a:prstGeom>
        </p:spPr>
      </p:pic>
      <p:sp>
        <p:nvSpPr>
          <p:cNvPr id="8" name="Textfeld 7">
            <a:extLst>
              <a:ext uri="{FF2B5EF4-FFF2-40B4-BE49-F238E27FC236}">
                <a16:creationId xmlns:a16="http://schemas.microsoft.com/office/drawing/2014/main" id="{3BD2F072-52F8-427E-81AB-A32A058D01AB}"/>
              </a:ext>
            </a:extLst>
          </p:cNvPr>
          <p:cNvSpPr txBox="1"/>
          <p:nvPr/>
        </p:nvSpPr>
        <p:spPr>
          <a:xfrm>
            <a:off x="1509692" y="1752963"/>
            <a:ext cx="6924624" cy="369332"/>
          </a:xfrm>
          <a:prstGeom prst="rect">
            <a:avLst/>
          </a:prstGeom>
          <a:solidFill>
            <a:srgbClr val="B8DFEF"/>
          </a:solidFill>
        </p:spPr>
        <p:txBody>
          <a:bodyPr wrap="square" rtlCol="0">
            <a:spAutoFit/>
          </a:bodyPr>
          <a:lstStyle/>
          <a:p>
            <a:r>
              <a:rPr lang="de-DE" b="1" dirty="0">
                <a:latin typeface="Open Sans Semibold"/>
              </a:rPr>
              <a:t>Wo sind Ihre Handlungsbedarfe?</a:t>
            </a:r>
          </a:p>
        </p:txBody>
      </p:sp>
      <p:pic>
        <p:nvPicPr>
          <p:cNvPr id="9" name="Grafik 8" descr="Armbanduhr">
            <a:extLst>
              <a:ext uri="{FF2B5EF4-FFF2-40B4-BE49-F238E27FC236}">
                <a16:creationId xmlns:a16="http://schemas.microsoft.com/office/drawing/2014/main" id="{CFE4311D-BB39-4947-86E6-632333F8DF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55432" y="4394836"/>
            <a:ext cx="914400" cy="914400"/>
          </a:xfrm>
          <a:prstGeom prst="rect">
            <a:avLst/>
          </a:prstGeom>
        </p:spPr>
      </p:pic>
      <p:sp>
        <p:nvSpPr>
          <p:cNvPr id="10" name="Textfeld 9">
            <a:extLst>
              <a:ext uri="{FF2B5EF4-FFF2-40B4-BE49-F238E27FC236}">
                <a16:creationId xmlns:a16="http://schemas.microsoft.com/office/drawing/2014/main" id="{B1B50FE3-90D0-46DE-A337-5D7DEA241E81}"/>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FF0000"/>
                </a:solidFill>
                <a:latin typeface="Open Sans Semibold"/>
              </a:rPr>
              <a:t>X Minuten</a:t>
            </a:r>
          </a:p>
        </p:txBody>
      </p:sp>
    </p:spTree>
    <p:extLst>
      <p:ext uri="{BB962C8B-B14F-4D97-AF65-F5344CB8AC3E}">
        <p14:creationId xmlns:p14="http://schemas.microsoft.com/office/powerpoint/2010/main" val="3392629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err="1">
                <a:latin typeface="TastyMedium" panose="02000503050000020003" pitchFamily="50" charset="0"/>
              </a:rPr>
              <a:t>Social</a:t>
            </a:r>
            <a:r>
              <a:rPr lang="de-DE" dirty="0">
                <a:latin typeface="TastyMedium" panose="02000503050000020003" pitchFamily="50" charset="0"/>
              </a:rPr>
              <a:t> Media Kit</a:t>
            </a:r>
          </a:p>
        </p:txBody>
      </p:sp>
      <p:sp>
        <p:nvSpPr>
          <p:cNvPr id="2" name="Textfeld 1">
            <a:extLst>
              <a:ext uri="{FF2B5EF4-FFF2-40B4-BE49-F238E27FC236}">
                <a16:creationId xmlns:a16="http://schemas.microsoft.com/office/drawing/2014/main" id="{F838EC87-A82B-44B5-B404-106D4685A66B}"/>
              </a:ext>
            </a:extLst>
          </p:cNvPr>
          <p:cNvSpPr txBox="1"/>
          <p:nvPr/>
        </p:nvSpPr>
        <p:spPr>
          <a:xfrm>
            <a:off x="922837" y="2670510"/>
            <a:ext cx="5491611" cy="3139321"/>
          </a:xfrm>
          <a:prstGeom prst="rect">
            <a:avLst/>
          </a:prstGeom>
          <a:solidFill>
            <a:srgbClr val="F6F08F"/>
          </a:solidFill>
        </p:spPr>
        <p:txBody>
          <a:bodyPr wrap="square" rtlCol="0">
            <a:spAutoFit/>
          </a:bodyPr>
          <a:lstStyle/>
          <a:p>
            <a:r>
              <a:rPr lang="de-DE" dirty="0">
                <a:latin typeface="Open Sans Semibold"/>
              </a:rPr>
              <a:t>Wusstet Ihr, dass Extremwetter eine Folge des Klimawandels ist? Leider betrifft das vermehrt auch uns Sportvereine. Abgedeckte Dächer, verbeulte Geräte oder abgeknickte Bäume auf dem Sportgelände sind vielerorts die Resultate von Orkanböen. Die entstandenen Schäden sind zum Teil beträchtlich. Wer übernimmt im Sportverein die Kosten dafür? Wir informieren uns und machen uns fit! Auch Ihr könnt Euch fit für den Wandel machen. Mehr unter www.klimasport.de #</a:t>
            </a:r>
            <a:r>
              <a:rPr lang="de-DE" dirty="0" err="1">
                <a:latin typeface="Open Sans Semibold"/>
              </a:rPr>
              <a:t>klimaanpassung</a:t>
            </a:r>
            <a:endParaRPr lang="de-DE" b="1" dirty="0">
              <a:latin typeface="Open Sans Semibold"/>
            </a:endParaRPr>
          </a:p>
        </p:txBody>
      </p:sp>
      <p:pic>
        <p:nvPicPr>
          <p:cNvPr id="6" name="Grafik 5">
            <a:extLst>
              <a:ext uri="{FF2B5EF4-FFF2-40B4-BE49-F238E27FC236}">
                <a16:creationId xmlns:a16="http://schemas.microsoft.com/office/drawing/2014/main" id="{FAD8EA3C-3DCF-42FE-8617-90172803F35A}"/>
              </a:ext>
            </a:extLst>
          </p:cNvPr>
          <p:cNvPicPr>
            <a:picLocks noChangeAspect="1"/>
          </p:cNvPicPr>
          <p:nvPr/>
        </p:nvPicPr>
        <p:blipFill>
          <a:blip r:embed="rId3"/>
          <a:stretch>
            <a:fillRect/>
          </a:stretch>
        </p:blipFill>
        <p:spPr>
          <a:xfrm>
            <a:off x="6289592" y="2869920"/>
            <a:ext cx="2520038" cy="2520038"/>
          </a:xfrm>
          <a:prstGeom prst="rect">
            <a:avLst/>
          </a:prstGeom>
        </p:spPr>
      </p:pic>
      <p:sp>
        <p:nvSpPr>
          <p:cNvPr id="8" name="Textfeld 7">
            <a:extLst>
              <a:ext uri="{FF2B5EF4-FFF2-40B4-BE49-F238E27FC236}">
                <a16:creationId xmlns:a16="http://schemas.microsoft.com/office/drawing/2014/main" id="{7919429C-D2CF-41F2-A3C0-87DD6B2C07D3}"/>
              </a:ext>
            </a:extLst>
          </p:cNvPr>
          <p:cNvSpPr txBox="1"/>
          <p:nvPr/>
        </p:nvSpPr>
        <p:spPr>
          <a:xfrm>
            <a:off x="1509692" y="1752963"/>
            <a:ext cx="6924624" cy="369332"/>
          </a:xfrm>
          <a:prstGeom prst="rect">
            <a:avLst/>
          </a:prstGeom>
          <a:solidFill>
            <a:srgbClr val="B8DFEF"/>
          </a:solidFill>
        </p:spPr>
        <p:txBody>
          <a:bodyPr wrap="square" rtlCol="0">
            <a:spAutoFit/>
          </a:bodyPr>
          <a:lstStyle/>
          <a:p>
            <a:r>
              <a:rPr lang="de-DE" b="1" dirty="0">
                <a:latin typeface="Open Sans Semibold"/>
              </a:rPr>
              <a:t>Beispielpost</a:t>
            </a:r>
          </a:p>
        </p:txBody>
      </p:sp>
      <p:pic>
        <p:nvPicPr>
          <p:cNvPr id="9" name="Grafik 8" descr="Ein Bild, das Zeichnung enthält.&#10;&#10;Automatisch generierte Beschreibung">
            <a:extLst>
              <a:ext uri="{FF2B5EF4-FFF2-40B4-BE49-F238E27FC236}">
                <a16:creationId xmlns:a16="http://schemas.microsoft.com/office/drawing/2014/main" id="{D4E11FFE-9B04-4991-87DB-4107CCBF22CB}"/>
              </a:ext>
            </a:extLst>
          </p:cNvPr>
          <p:cNvPicPr>
            <a:picLocks noChangeAspect="1"/>
          </p:cNvPicPr>
          <p:nvPr/>
        </p:nvPicPr>
        <p:blipFill>
          <a:blip r:embed="rId4"/>
          <a:stretch>
            <a:fillRect/>
          </a:stretch>
        </p:blipFill>
        <p:spPr>
          <a:xfrm>
            <a:off x="369666" y="1481745"/>
            <a:ext cx="1106343" cy="1188765"/>
          </a:xfrm>
          <a:prstGeom prst="rect">
            <a:avLst/>
          </a:prstGeom>
        </p:spPr>
      </p:pic>
    </p:spTree>
    <p:extLst>
      <p:ext uri="{BB962C8B-B14F-4D97-AF65-F5344CB8AC3E}">
        <p14:creationId xmlns:p14="http://schemas.microsoft.com/office/powerpoint/2010/main" val="1859704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3">
            <a:extLst>
              <a:ext uri="{FF2B5EF4-FFF2-40B4-BE49-F238E27FC236}">
                <a16:creationId xmlns:a16="http://schemas.microsoft.com/office/drawing/2014/main" id="{A2E26326-D4F9-48B7-9EA4-64FA9F8E27A0}"/>
              </a:ext>
            </a:extLst>
          </p:cNvPr>
          <p:cNvSpPr>
            <a:spLocks noGrp="1"/>
          </p:cNvSpPr>
          <p:nvPr/>
        </p:nvSpPr>
        <p:spPr>
          <a:xfrm>
            <a:off x="650240" y="552280"/>
            <a:ext cx="7772400" cy="1166643"/>
          </a:xfrm>
          <a:prstGeom prst="rect">
            <a:avLst/>
          </a:prstGeom>
        </p:spPr>
        <p:txBody>
          <a:bodyPr vert="horz" lIns="91440" tIns="0" rIns="91440" bIns="180000" rtlCol="0" anchor="t" anchorCtr="0">
            <a:spAutoFit/>
            <a:scene3d>
              <a:camera prst="orthographicFront">
                <a:rot lat="0" lon="0" rev="0"/>
              </a:camera>
              <a:lightRig rig="threePt" dir="t"/>
            </a:scene3d>
          </a:bodyPr>
          <a:lstStyle>
            <a:lvl1pPr algn="l" defTabSz="457200" rtl="0" eaLnBrk="1" latinLnBrk="0" hangingPunct="1">
              <a:spcBef>
                <a:spcPct val="0"/>
              </a:spcBef>
              <a:buNone/>
              <a:defRPr sz="3200" b="1" kern="1200" cap="all">
                <a:solidFill>
                  <a:schemeClr val="tx1">
                    <a:lumMod val="75000"/>
                    <a:lumOff val="25000"/>
                  </a:schemeClr>
                </a:solidFill>
                <a:latin typeface="Open Sans"/>
                <a:ea typeface="+mj-ea"/>
                <a:cs typeface="Open Sans"/>
              </a:defRPr>
            </a:lvl1pPr>
          </a:lstStyle>
          <a:p>
            <a:r>
              <a:rPr lang="de-DE" dirty="0">
                <a:latin typeface="TastyMedium" panose="02000503050000020003" pitchFamily="2" charset="77"/>
              </a:rPr>
              <a:t>Worum geht es </a:t>
            </a:r>
          </a:p>
          <a:p>
            <a:r>
              <a:rPr lang="de-DE" dirty="0">
                <a:latin typeface="TastyMedium" panose="02000503050000020003" pitchFamily="2" charset="77"/>
              </a:rPr>
              <a:t>bei Klimasport?</a:t>
            </a:r>
          </a:p>
        </p:txBody>
      </p:sp>
      <p:pic>
        <p:nvPicPr>
          <p:cNvPr id="4" name="Grafik 3">
            <a:extLst>
              <a:ext uri="{FF2B5EF4-FFF2-40B4-BE49-F238E27FC236}">
                <a16:creationId xmlns:a16="http://schemas.microsoft.com/office/drawing/2014/main" id="{C59BB89F-5772-44DB-9518-7FD32818D33D}"/>
              </a:ext>
            </a:extLst>
          </p:cNvPr>
          <p:cNvPicPr>
            <a:picLocks noChangeAspect="1"/>
          </p:cNvPicPr>
          <p:nvPr/>
        </p:nvPicPr>
        <p:blipFill>
          <a:blip r:embed="rId3"/>
          <a:stretch>
            <a:fillRect/>
          </a:stretch>
        </p:blipFill>
        <p:spPr>
          <a:xfrm>
            <a:off x="0" y="1693696"/>
            <a:ext cx="9143999" cy="4572001"/>
          </a:xfrm>
          <a:prstGeom prst="rect">
            <a:avLst/>
          </a:prstGeom>
        </p:spPr>
      </p:pic>
      <p:sp>
        <p:nvSpPr>
          <p:cNvPr id="2" name="Rechteck 1">
            <a:extLst>
              <a:ext uri="{FF2B5EF4-FFF2-40B4-BE49-F238E27FC236}">
                <a16:creationId xmlns:a16="http://schemas.microsoft.com/office/drawing/2014/main" id="{F5481CB3-BC22-DB4E-94EF-38C07623C1B0}"/>
              </a:ext>
            </a:extLst>
          </p:cNvPr>
          <p:cNvSpPr/>
          <p:nvPr/>
        </p:nvSpPr>
        <p:spPr>
          <a:xfrm>
            <a:off x="6869650" y="1441924"/>
            <a:ext cx="2263761" cy="261610"/>
          </a:xfrm>
          <a:prstGeom prst="rect">
            <a:avLst/>
          </a:prstGeom>
        </p:spPr>
        <p:txBody>
          <a:bodyPr wrap="none">
            <a:spAutoFit/>
          </a:bodyPr>
          <a:lstStyle/>
          <a:p>
            <a:r>
              <a:rPr lang="de-DE" sz="1100" i="1" dirty="0">
                <a:solidFill>
                  <a:srgbClr val="555658"/>
                </a:solidFill>
                <a:latin typeface="Open Sans" panose="020B0606030504020204" pitchFamily="34" charset="0"/>
              </a:rPr>
              <a:t>Quelle: U.S. NASA; U.S. ESRL; DWD</a:t>
            </a:r>
            <a:endParaRPr lang="de-DE" sz="1100" dirty="0"/>
          </a:p>
        </p:txBody>
      </p:sp>
    </p:spTree>
    <p:extLst>
      <p:ext uri="{BB962C8B-B14F-4D97-AF65-F5344CB8AC3E}">
        <p14:creationId xmlns:p14="http://schemas.microsoft.com/office/powerpoint/2010/main" val="132501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feld 12">
            <a:extLst>
              <a:ext uri="{FF2B5EF4-FFF2-40B4-BE49-F238E27FC236}">
                <a16:creationId xmlns:a16="http://schemas.microsoft.com/office/drawing/2014/main" id="{74E9B0AF-A995-48F8-A66B-33D35466C239}"/>
              </a:ext>
            </a:extLst>
          </p:cNvPr>
          <p:cNvSpPr txBox="1"/>
          <p:nvPr/>
        </p:nvSpPr>
        <p:spPr>
          <a:xfrm>
            <a:off x="922837" y="2670510"/>
            <a:ext cx="5491611" cy="3139321"/>
          </a:xfrm>
          <a:prstGeom prst="rect">
            <a:avLst/>
          </a:prstGeom>
          <a:solidFill>
            <a:srgbClr val="F6F08F"/>
          </a:solidFill>
        </p:spPr>
        <p:txBody>
          <a:bodyPr wrap="square" rtlCol="0">
            <a:spAutoFit/>
          </a:bodyPr>
          <a:lstStyle/>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a:p>
            <a:endParaRPr lang="de-DE" dirty="0">
              <a:latin typeface="Open Sans Semibold"/>
            </a:endParaRPr>
          </a:p>
        </p:txBody>
      </p:sp>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err="1">
                <a:latin typeface="TastyMedium" panose="02000503050000020003" pitchFamily="50" charset="0"/>
              </a:rPr>
              <a:t>Social</a:t>
            </a:r>
            <a:r>
              <a:rPr lang="de-DE" dirty="0">
                <a:latin typeface="TastyMedium" panose="02000503050000020003" pitchFamily="50" charset="0"/>
              </a:rPr>
              <a:t> Media Kit</a:t>
            </a:r>
          </a:p>
        </p:txBody>
      </p:sp>
      <p:pic>
        <p:nvPicPr>
          <p:cNvPr id="9" name="Grafik 8" descr="Ein Bild, das Zeichnung enthält.&#10;&#10;Automatisch generierte Beschreibung">
            <a:extLst>
              <a:ext uri="{FF2B5EF4-FFF2-40B4-BE49-F238E27FC236}">
                <a16:creationId xmlns:a16="http://schemas.microsoft.com/office/drawing/2014/main" id="{3FAEC7C8-DCCC-4BB6-860A-3CC987709D6B}"/>
              </a:ext>
            </a:extLst>
          </p:cNvPr>
          <p:cNvPicPr>
            <a:picLocks noChangeAspect="1"/>
          </p:cNvPicPr>
          <p:nvPr/>
        </p:nvPicPr>
        <p:blipFill>
          <a:blip r:embed="rId2"/>
          <a:stretch>
            <a:fillRect/>
          </a:stretch>
        </p:blipFill>
        <p:spPr>
          <a:xfrm>
            <a:off x="369666" y="1481745"/>
            <a:ext cx="1106343" cy="1188765"/>
          </a:xfrm>
          <a:prstGeom prst="rect">
            <a:avLst/>
          </a:prstGeom>
        </p:spPr>
      </p:pic>
      <p:sp>
        <p:nvSpPr>
          <p:cNvPr id="10" name="Textfeld 9">
            <a:extLst>
              <a:ext uri="{FF2B5EF4-FFF2-40B4-BE49-F238E27FC236}">
                <a16:creationId xmlns:a16="http://schemas.microsoft.com/office/drawing/2014/main" id="{0C0E5272-9E90-4FA7-A698-7E2FA7151D1D}"/>
              </a:ext>
            </a:extLst>
          </p:cNvPr>
          <p:cNvSpPr txBox="1"/>
          <p:nvPr/>
        </p:nvSpPr>
        <p:spPr>
          <a:xfrm>
            <a:off x="1509692" y="1752963"/>
            <a:ext cx="6924624" cy="646331"/>
          </a:xfrm>
          <a:prstGeom prst="rect">
            <a:avLst/>
          </a:prstGeom>
          <a:solidFill>
            <a:srgbClr val="B8DFEF"/>
          </a:solidFill>
        </p:spPr>
        <p:txBody>
          <a:bodyPr wrap="square" rtlCol="0">
            <a:spAutoFit/>
          </a:bodyPr>
          <a:lstStyle/>
          <a:p>
            <a:r>
              <a:rPr lang="de-DE" b="1" dirty="0">
                <a:latin typeface="Open Sans Semibold"/>
              </a:rPr>
              <a:t>Erstellen Sie einen </a:t>
            </a:r>
            <a:r>
              <a:rPr lang="de-DE" b="1" dirty="0" err="1">
                <a:latin typeface="Open Sans Semibold"/>
              </a:rPr>
              <a:t>Social</a:t>
            </a:r>
            <a:r>
              <a:rPr lang="de-DE" b="1" dirty="0">
                <a:latin typeface="Open Sans Semibold"/>
              </a:rPr>
              <a:t> Media Post für den Handlungs-bedarf Ihres Vereins. </a:t>
            </a:r>
          </a:p>
        </p:txBody>
      </p:sp>
      <p:pic>
        <p:nvPicPr>
          <p:cNvPr id="11" name="Grafik 10" descr="Armbanduhr">
            <a:extLst>
              <a:ext uri="{FF2B5EF4-FFF2-40B4-BE49-F238E27FC236}">
                <a16:creationId xmlns:a16="http://schemas.microsoft.com/office/drawing/2014/main" id="{022AC548-78E6-43A1-82B1-6995DFE66B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5432" y="4394836"/>
            <a:ext cx="914400" cy="914400"/>
          </a:xfrm>
          <a:prstGeom prst="rect">
            <a:avLst/>
          </a:prstGeom>
        </p:spPr>
      </p:pic>
      <p:sp>
        <p:nvSpPr>
          <p:cNvPr id="12" name="Textfeld 11">
            <a:extLst>
              <a:ext uri="{FF2B5EF4-FFF2-40B4-BE49-F238E27FC236}">
                <a16:creationId xmlns:a16="http://schemas.microsoft.com/office/drawing/2014/main" id="{0F99930E-8CF5-4148-ACD1-B496C192FE84}"/>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313231"/>
                </a:solidFill>
                <a:latin typeface="Open Sans Semibold"/>
              </a:rPr>
              <a:t>60 Minuten</a:t>
            </a:r>
          </a:p>
        </p:txBody>
      </p:sp>
      <p:sp>
        <p:nvSpPr>
          <p:cNvPr id="6" name="Textfeld 5">
            <a:extLst>
              <a:ext uri="{FF2B5EF4-FFF2-40B4-BE49-F238E27FC236}">
                <a16:creationId xmlns:a16="http://schemas.microsoft.com/office/drawing/2014/main" id="{F5C57248-3D70-4D0C-BADE-F852C8109B6E}"/>
              </a:ext>
            </a:extLst>
          </p:cNvPr>
          <p:cNvSpPr txBox="1"/>
          <p:nvPr/>
        </p:nvSpPr>
        <p:spPr>
          <a:xfrm>
            <a:off x="6591868" y="3429000"/>
            <a:ext cx="1842448" cy="1880236"/>
          </a:xfrm>
          <a:prstGeom prst="rect">
            <a:avLst/>
          </a:prstGeom>
          <a:noFill/>
          <a:ln w="28575">
            <a:solidFill>
              <a:srgbClr val="B8E0F0"/>
            </a:solidFill>
            <a:prstDash val="dash"/>
          </a:ln>
        </p:spPr>
        <p:txBody>
          <a:bodyPr wrap="square" rtlCol="0">
            <a:spAutoFit/>
          </a:bodyPr>
          <a:lstStyle/>
          <a:p>
            <a:endParaRPr lang="de-DE" dirty="0"/>
          </a:p>
        </p:txBody>
      </p:sp>
    </p:spTree>
    <p:extLst>
      <p:ext uri="{BB962C8B-B14F-4D97-AF65-F5344CB8AC3E}">
        <p14:creationId xmlns:p14="http://schemas.microsoft.com/office/powerpoint/2010/main" val="3483054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err="1">
                <a:latin typeface="TastyMedium" panose="02000503050000020003" pitchFamily="50" charset="0"/>
              </a:rPr>
              <a:t>PLakat</a:t>
            </a:r>
            <a:endParaRPr lang="de-DE" dirty="0">
              <a:latin typeface="TastyMedium" panose="02000503050000020003" pitchFamily="50" charset="0"/>
            </a:endParaRPr>
          </a:p>
        </p:txBody>
      </p:sp>
      <p:pic>
        <p:nvPicPr>
          <p:cNvPr id="4" name="Grafik 3" descr="Ein Bild, das Text enthält.&#10;&#10;Automatisch generierte Beschreibung">
            <a:extLst>
              <a:ext uri="{FF2B5EF4-FFF2-40B4-BE49-F238E27FC236}">
                <a16:creationId xmlns:a16="http://schemas.microsoft.com/office/drawing/2014/main" id="{FB54A15B-327F-48DB-8AD2-8013525705F0}"/>
              </a:ext>
            </a:extLst>
          </p:cNvPr>
          <p:cNvPicPr>
            <a:picLocks noChangeAspect="1"/>
          </p:cNvPicPr>
          <p:nvPr/>
        </p:nvPicPr>
        <p:blipFill>
          <a:blip r:embed="rId3"/>
          <a:stretch>
            <a:fillRect/>
          </a:stretch>
        </p:blipFill>
        <p:spPr>
          <a:xfrm>
            <a:off x="662425" y="1456570"/>
            <a:ext cx="780133" cy="973215"/>
          </a:xfrm>
          <a:prstGeom prst="rect">
            <a:avLst/>
          </a:prstGeom>
        </p:spPr>
      </p:pic>
      <p:sp>
        <p:nvSpPr>
          <p:cNvPr id="11" name="Textfeld 10">
            <a:extLst>
              <a:ext uri="{FF2B5EF4-FFF2-40B4-BE49-F238E27FC236}">
                <a16:creationId xmlns:a16="http://schemas.microsoft.com/office/drawing/2014/main" id="{F646A0B5-3A31-4332-910B-F01424B6EDB0}"/>
              </a:ext>
            </a:extLst>
          </p:cNvPr>
          <p:cNvSpPr txBox="1"/>
          <p:nvPr/>
        </p:nvSpPr>
        <p:spPr>
          <a:xfrm>
            <a:off x="1509692" y="1752963"/>
            <a:ext cx="6924624" cy="369332"/>
          </a:xfrm>
          <a:prstGeom prst="rect">
            <a:avLst/>
          </a:prstGeom>
          <a:solidFill>
            <a:srgbClr val="B8DFEF"/>
          </a:solidFill>
        </p:spPr>
        <p:txBody>
          <a:bodyPr wrap="square" rtlCol="0">
            <a:spAutoFit/>
          </a:bodyPr>
          <a:lstStyle/>
          <a:p>
            <a:r>
              <a:rPr lang="de-DE" b="1" dirty="0">
                <a:latin typeface="Open Sans Semibold"/>
              </a:rPr>
              <a:t>Inwiefern denkt Ihr Verein schon mit?</a:t>
            </a:r>
          </a:p>
        </p:txBody>
      </p:sp>
      <p:sp>
        <p:nvSpPr>
          <p:cNvPr id="19" name="Rechteck 18">
            <a:extLst>
              <a:ext uri="{FF2B5EF4-FFF2-40B4-BE49-F238E27FC236}">
                <a16:creationId xmlns:a16="http://schemas.microsoft.com/office/drawing/2014/main" id="{6C59E4BD-E47D-48B7-B72F-1BC2103E7CC9}"/>
              </a:ext>
            </a:extLst>
          </p:cNvPr>
          <p:cNvSpPr/>
          <p:nvPr/>
        </p:nvSpPr>
        <p:spPr>
          <a:xfrm>
            <a:off x="662425" y="2599570"/>
            <a:ext cx="2421434" cy="369332"/>
          </a:xfrm>
          <a:prstGeom prst="rect">
            <a:avLst/>
          </a:prstGeom>
          <a:solidFill>
            <a:srgbClr val="D3DE75"/>
          </a:solidFill>
        </p:spPr>
        <p:txBody>
          <a:bodyPr wrap="square">
            <a:spAutoFit/>
          </a:bodyPr>
          <a:lstStyle/>
          <a:p>
            <a:r>
              <a:rPr lang="de-DE" b="1" dirty="0">
                <a:latin typeface="Open Sans Semibold"/>
              </a:rPr>
              <a:t>Klimaschutz </a:t>
            </a:r>
          </a:p>
        </p:txBody>
      </p:sp>
      <p:sp>
        <p:nvSpPr>
          <p:cNvPr id="20" name="Rechteck 19">
            <a:extLst>
              <a:ext uri="{FF2B5EF4-FFF2-40B4-BE49-F238E27FC236}">
                <a16:creationId xmlns:a16="http://schemas.microsoft.com/office/drawing/2014/main" id="{EFB9AEAC-FD01-4880-90DD-1D2F67D5C44D}"/>
              </a:ext>
            </a:extLst>
          </p:cNvPr>
          <p:cNvSpPr/>
          <p:nvPr/>
        </p:nvSpPr>
        <p:spPr>
          <a:xfrm>
            <a:off x="4424389" y="2599570"/>
            <a:ext cx="2388787" cy="369332"/>
          </a:xfrm>
          <a:prstGeom prst="rect">
            <a:avLst/>
          </a:prstGeom>
          <a:solidFill>
            <a:srgbClr val="B8E0F0"/>
          </a:solidFill>
        </p:spPr>
        <p:txBody>
          <a:bodyPr wrap="square">
            <a:spAutoFit/>
          </a:bodyPr>
          <a:lstStyle/>
          <a:p>
            <a:r>
              <a:rPr lang="de-DE" b="1" dirty="0">
                <a:latin typeface="Open Sans Semibold"/>
              </a:rPr>
              <a:t>Klimaanpassung</a:t>
            </a:r>
          </a:p>
        </p:txBody>
      </p:sp>
      <p:sp>
        <p:nvSpPr>
          <p:cNvPr id="2" name="Rechteck 1">
            <a:extLst>
              <a:ext uri="{FF2B5EF4-FFF2-40B4-BE49-F238E27FC236}">
                <a16:creationId xmlns:a16="http://schemas.microsoft.com/office/drawing/2014/main" id="{3670543E-AA81-46BB-82E7-DCE5605F1FCE}"/>
              </a:ext>
            </a:extLst>
          </p:cNvPr>
          <p:cNvSpPr/>
          <p:nvPr/>
        </p:nvSpPr>
        <p:spPr>
          <a:xfrm>
            <a:off x="1" y="3100112"/>
            <a:ext cx="4202012" cy="2862322"/>
          </a:xfrm>
          <a:prstGeom prst="rect">
            <a:avLst/>
          </a:prstGeom>
        </p:spPr>
        <p:txBody>
          <a:bodyPr wrap="square">
            <a:spAutoFit/>
          </a:bodyPr>
          <a:lstStyle/>
          <a:p>
            <a:pPr marL="285750" indent="-285750">
              <a:buClr>
                <a:srgbClr val="D3DE75"/>
              </a:buClr>
              <a:buFont typeface="Arial" panose="020B0604020202020204" pitchFamily="34" charset="0"/>
              <a:buChar char="•"/>
            </a:pPr>
            <a:r>
              <a:rPr lang="de-DE" sz="1400" dirty="0">
                <a:solidFill>
                  <a:srgbClr val="000000"/>
                </a:solidFill>
                <a:latin typeface="OpenSans-Bold"/>
              </a:rPr>
              <a:t>Klimaschonende Mobilitätskonzepte (z. B. E-Tankstellen in der Nähe des Vereins, ausreichend Fahrradständer, Fahrgemeinschaften für Trainings und Turniere ...)</a:t>
            </a:r>
          </a:p>
          <a:p>
            <a:pPr marL="171450" indent="-171450">
              <a:buClr>
                <a:srgbClr val="D3DE75"/>
              </a:buClr>
              <a:buFont typeface="Arial" panose="020B0604020202020204" pitchFamily="34" charset="0"/>
              <a:buChar char="•"/>
            </a:pPr>
            <a:endParaRPr lang="de-DE" sz="300" dirty="0">
              <a:solidFill>
                <a:srgbClr val="000000"/>
              </a:solidFill>
              <a:latin typeface="OpenSans-Bold"/>
            </a:endParaRPr>
          </a:p>
          <a:p>
            <a:pPr marL="285750" indent="-285750">
              <a:buClr>
                <a:srgbClr val="D3DE75"/>
              </a:buClr>
              <a:buFont typeface="Arial" panose="020B0604020202020204" pitchFamily="34" charset="0"/>
              <a:buChar char="•"/>
            </a:pPr>
            <a:r>
              <a:rPr lang="de-DE" sz="1400" dirty="0">
                <a:solidFill>
                  <a:srgbClr val="000000"/>
                </a:solidFill>
                <a:latin typeface="OpenSans-Bold"/>
              </a:rPr>
              <a:t>Abfallvermeidung (z. B. Mehrwegbecher bei</a:t>
            </a:r>
          </a:p>
          <a:p>
            <a:pPr marL="285750" indent="-285750">
              <a:buClr>
                <a:srgbClr val="D3DE75"/>
              </a:buClr>
              <a:buFont typeface="Arial" panose="020B0604020202020204" pitchFamily="34" charset="0"/>
              <a:buChar char="•"/>
            </a:pPr>
            <a:r>
              <a:rPr lang="de-DE" sz="1400" dirty="0">
                <a:solidFill>
                  <a:srgbClr val="000000"/>
                </a:solidFill>
                <a:latin typeface="OpenSans-Bold"/>
              </a:rPr>
              <a:t>Sportveranstaltungen)</a:t>
            </a:r>
          </a:p>
          <a:p>
            <a:pPr marL="171450" indent="-171450">
              <a:buClr>
                <a:srgbClr val="D3DE75"/>
              </a:buClr>
              <a:buFont typeface="Arial" panose="020B0604020202020204" pitchFamily="34" charset="0"/>
              <a:buChar char="•"/>
            </a:pPr>
            <a:endParaRPr lang="de-DE" sz="300" dirty="0">
              <a:solidFill>
                <a:srgbClr val="000000"/>
              </a:solidFill>
              <a:latin typeface="OpenSans-Bold"/>
            </a:endParaRPr>
          </a:p>
          <a:p>
            <a:pPr marL="285750" indent="-285750">
              <a:buClr>
                <a:srgbClr val="D3DE75"/>
              </a:buClr>
              <a:buFont typeface="Arial" panose="020B0604020202020204" pitchFamily="34" charset="0"/>
              <a:buChar char="•"/>
            </a:pPr>
            <a:r>
              <a:rPr lang="de-DE" sz="1400" dirty="0">
                <a:solidFill>
                  <a:srgbClr val="000000"/>
                </a:solidFill>
                <a:latin typeface="OpenSans-Bold"/>
              </a:rPr>
              <a:t>Energieeffizienz und Wärmedämmung</a:t>
            </a:r>
          </a:p>
          <a:p>
            <a:pPr marL="171450" indent="-171450">
              <a:buClr>
                <a:srgbClr val="D3DE75"/>
              </a:buClr>
              <a:buFont typeface="Arial" panose="020B0604020202020204" pitchFamily="34" charset="0"/>
              <a:buChar char="•"/>
            </a:pPr>
            <a:endParaRPr lang="de-DE" sz="300" dirty="0">
              <a:solidFill>
                <a:srgbClr val="000000"/>
              </a:solidFill>
              <a:latin typeface="OpenSans-Bold"/>
            </a:endParaRPr>
          </a:p>
          <a:p>
            <a:pPr marL="285750" indent="-285750">
              <a:buClr>
                <a:srgbClr val="D3DE75"/>
              </a:buClr>
              <a:buFont typeface="Arial" panose="020B0604020202020204" pitchFamily="34" charset="0"/>
              <a:buChar char="•"/>
            </a:pPr>
            <a:r>
              <a:rPr lang="de-DE" sz="1400" dirty="0">
                <a:solidFill>
                  <a:srgbClr val="000000"/>
                </a:solidFill>
                <a:latin typeface="OpenSans-Bold"/>
              </a:rPr>
              <a:t>Einsatz erneuerbarer Energien</a:t>
            </a:r>
          </a:p>
          <a:p>
            <a:pPr marL="171450" indent="-171450">
              <a:buClr>
                <a:srgbClr val="D3DE75"/>
              </a:buClr>
              <a:buFont typeface="Arial" panose="020B0604020202020204" pitchFamily="34" charset="0"/>
              <a:buChar char="•"/>
            </a:pPr>
            <a:endParaRPr lang="de-DE" sz="300" dirty="0">
              <a:solidFill>
                <a:srgbClr val="000000"/>
              </a:solidFill>
              <a:latin typeface="OpenSans-Bold"/>
            </a:endParaRPr>
          </a:p>
          <a:p>
            <a:pPr marL="285750" indent="-285750">
              <a:buClr>
                <a:srgbClr val="D3DE75"/>
              </a:buClr>
              <a:buFont typeface="Arial" panose="020B0604020202020204" pitchFamily="34" charset="0"/>
              <a:buChar char="•"/>
            </a:pPr>
            <a:r>
              <a:rPr lang="de-DE" sz="1400" dirty="0">
                <a:solidFill>
                  <a:srgbClr val="000000"/>
                </a:solidFill>
                <a:latin typeface="OpenSans-Bold"/>
              </a:rPr>
              <a:t>Nachhaltige Textilien für Mannschafts-bekleidung</a:t>
            </a:r>
            <a:endParaRPr lang="de-DE" sz="1400" dirty="0"/>
          </a:p>
        </p:txBody>
      </p:sp>
      <p:sp>
        <p:nvSpPr>
          <p:cNvPr id="5" name="Rechteck 4">
            <a:extLst>
              <a:ext uri="{FF2B5EF4-FFF2-40B4-BE49-F238E27FC236}">
                <a16:creationId xmlns:a16="http://schemas.microsoft.com/office/drawing/2014/main" id="{9AB09049-58E9-43E6-9301-6CD9D643B86E}"/>
              </a:ext>
            </a:extLst>
          </p:cNvPr>
          <p:cNvSpPr/>
          <p:nvPr/>
        </p:nvSpPr>
        <p:spPr>
          <a:xfrm>
            <a:off x="4202013" y="3095118"/>
            <a:ext cx="4941986" cy="3123932"/>
          </a:xfrm>
          <a:prstGeom prst="rect">
            <a:avLst/>
          </a:prstGeom>
        </p:spPr>
        <p:txBody>
          <a:bodyPr wrap="square">
            <a:spAutoFit/>
          </a:bodyPr>
          <a:lstStyle/>
          <a:p>
            <a:pPr marL="285750" indent="-285750">
              <a:buClr>
                <a:srgbClr val="B8DFF0"/>
              </a:buClr>
              <a:buFont typeface="Arial" panose="020B0604020202020204" pitchFamily="34" charset="0"/>
              <a:buChar char="•"/>
            </a:pPr>
            <a:r>
              <a:rPr lang="de-DE" sz="1400" dirty="0">
                <a:solidFill>
                  <a:srgbClr val="000000"/>
                </a:solidFill>
                <a:latin typeface="OpenSans-Bold"/>
              </a:rPr>
              <a:t>Maßnahmen gegen Überhitzung und verbesserter Sonnenschutz (Sonnen-creme-/ Trinkwasserspender, Verschattung, Bäume...)</a:t>
            </a:r>
          </a:p>
          <a:p>
            <a:pPr marL="171450" indent="-171450">
              <a:buClr>
                <a:srgbClr val="B8DFF0"/>
              </a:buClr>
              <a:buFont typeface="Arial" panose="020B0604020202020204" pitchFamily="34" charset="0"/>
              <a:buChar char="•"/>
            </a:pPr>
            <a:endParaRPr lang="de-DE" sz="300" dirty="0">
              <a:solidFill>
                <a:srgbClr val="000000"/>
              </a:solidFill>
              <a:latin typeface="OpenSans-Bold"/>
            </a:endParaRPr>
          </a:p>
          <a:p>
            <a:pPr marL="285750" indent="-285750">
              <a:buClr>
                <a:srgbClr val="B8DFF0"/>
              </a:buClr>
              <a:buFont typeface="Arial" panose="020B0604020202020204" pitchFamily="34" charset="0"/>
              <a:buChar char="•"/>
            </a:pPr>
            <a:r>
              <a:rPr lang="de-DE" sz="1400" dirty="0">
                <a:solidFill>
                  <a:srgbClr val="000000"/>
                </a:solidFill>
                <a:latin typeface="OpenSans-Bold"/>
              </a:rPr>
              <a:t>Kommunikation kritischer Ozonwerte an Mitglieder</a:t>
            </a:r>
          </a:p>
          <a:p>
            <a:pPr marL="171450" indent="-171450">
              <a:buClr>
                <a:srgbClr val="B8DFF0"/>
              </a:buClr>
              <a:buFont typeface="Arial" panose="020B0604020202020204" pitchFamily="34" charset="0"/>
              <a:buChar char="•"/>
            </a:pPr>
            <a:endParaRPr lang="de-DE" sz="300" dirty="0">
              <a:solidFill>
                <a:srgbClr val="000000"/>
              </a:solidFill>
              <a:latin typeface="OpenSans-Bold"/>
            </a:endParaRPr>
          </a:p>
          <a:p>
            <a:pPr marL="285750" indent="-285750">
              <a:buClr>
                <a:srgbClr val="B8DFF0"/>
              </a:buClr>
              <a:buFont typeface="Arial" panose="020B0604020202020204" pitchFamily="34" charset="0"/>
              <a:buChar char="•"/>
            </a:pPr>
            <a:r>
              <a:rPr lang="de-DE" sz="1400" dirty="0">
                <a:solidFill>
                  <a:srgbClr val="000000"/>
                </a:solidFill>
                <a:latin typeface="OpenSans-Bold"/>
              </a:rPr>
              <a:t>Regelmäßige Kontrolle der Wetter-festigkeit der Sportanlage auf Gefahrenstellen</a:t>
            </a:r>
          </a:p>
          <a:p>
            <a:pPr marL="171450" indent="-171450">
              <a:buClr>
                <a:srgbClr val="B8DFF0"/>
              </a:buClr>
              <a:buFont typeface="Arial" panose="020B0604020202020204" pitchFamily="34" charset="0"/>
              <a:buChar char="•"/>
            </a:pPr>
            <a:endParaRPr lang="de-DE" sz="300" dirty="0">
              <a:solidFill>
                <a:srgbClr val="000000"/>
              </a:solidFill>
              <a:latin typeface="OpenSans-Bold"/>
            </a:endParaRPr>
          </a:p>
          <a:p>
            <a:pPr marL="285750" indent="-285750">
              <a:buClr>
                <a:srgbClr val="B8DFF0"/>
              </a:buClr>
              <a:buFont typeface="Arial" panose="020B0604020202020204" pitchFamily="34" charset="0"/>
              <a:buChar char="•"/>
            </a:pPr>
            <a:r>
              <a:rPr lang="de-DE" sz="1400" dirty="0">
                <a:solidFill>
                  <a:srgbClr val="000000"/>
                </a:solidFill>
                <a:latin typeface="OpenSans-Bold"/>
              </a:rPr>
              <a:t>Umgang mit veränderter Artenvielfalt auf der Anlage </a:t>
            </a:r>
            <a:r>
              <a:rPr lang="nb-NO" sz="1400" dirty="0">
                <a:solidFill>
                  <a:srgbClr val="000000"/>
                </a:solidFill>
                <a:latin typeface="OpenSans-Bold"/>
              </a:rPr>
              <a:t>(z.B. Schädlinge, Insekten, Blaualgen, etc.)</a:t>
            </a:r>
          </a:p>
          <a:p>
            <a:pPr marL="171450" indent="-171450">
              <a:buClr>
                <a:srgbClr val="B8DFF0"/>
              </a:buClr>
              <a:buFont typeface="Arial" panose="020B0604020202020204" pitchFamily="34" charset="0"/>
              <a:buChar char="•"/>
            </a:pPr>
            <a:endParaRPr lang="nb-NO" sz="300" dirty="0">
              <a:solidFill>
                <a:srgbClr val="000000"/>
              </a:solidFill>
              <a:latin typeface="OpenSans-Bold"/>
            </a:endParaRPr>
          </a:p>
          <a:p>
            <a:pPr marL="285750" indent="-285750">
              <a:buClr>
                <a:srgbClr val="B8DFF0"/>
              </a:buClr>
              <a:buFont typeface="Arial" panose="020B0604020202020204" pitchFamily="34" charset="0"/>
              <a:buChar char="•"/>
            </a:pPr>
            <a:r>
              <a:rPr lang="de-DE" sz="1400" dirty="0">
                <a:solidFill>
                  <a:srgbClr val="000000"/>
                </a:solidFill>
                <a:latin typeface="OpenSans-Bold"/>
              </a:rPr>
              <a:t>Nutzung von Brauchwasser zur Bewässerung der Anlage</a:t>
            </a:r>
          </a:p>
          <a:p>
            <a:pPr marL="171450" indent="-171450">
              <a:buClr>
                <a:srgbClr val="B8DFF0"/>
              </a:buClr>
              <a:buFont typeface="Arial" panose="020B0604020202020204" pitchFamily="34" charset="0"/>
              <a:buChar char="•"/>
            </a:pPr>
            <a:endParaRPr lang="de-DE" sz="300" dirty="0">
              <a:solidFill>
                <a:srgbClr val="000000"/>
              </a:solidFill>
              <a:latin typeface="OpenSans-Bold"/>
            </a:endParaRPr>
          </a:p>
          <a:p>
            <a:pPr marL="285750" indent="-285750">
              <a:buClr>
                <a:srgbClr val="B8DFF0"/>
              </a:buClr>
              <a:buFont typeface="Arial" panose="020B0604020202020204" pitchFamily="34" charset="0"/>
              <a:buChar char="•"/>
            </a:pPr>
            <a:r>
              <a:rPr lang="de-DE" sz="1400" dirty="0">
                <a:solidFill>
                  <a:srgbClr val="000000"/>
                </a:solidFill>
                <a:latin typeface="OpenSans-Bold"/>
              </a:rPr>
              <a:t>Anpassung der Trainingssaison an mildere &amp; feuchte Winter</a:t>
            </a:r>
            <a:endParaRPr lang="de-DE" sz="1400" dirty="0"/>
          </a:p>
        </p:txBody>
      </p:sp>
      <p:pic>
        <p:nvPicPr>
          <p:cNvPr id="10" name="Grafik 9">
            <a:extLst>
              <a:ext uri="{FF2B5EF4-FFF2-40B4-BE49-F238E27FC236}">
                <a16:creationId xmlns:a16="http://schemas.microsoft.com/office/drawing/2014/main" id="{C903F841-F6E8-4738-8E92-2F01D49F0663}"/>
              </a:ext>
            </a:extLst>
          </p:cNvPr>
          <p:cNvPicPr>
            <a:picLocks noChangeAspect="1"/>
          </p:cNvPicPr>
          <p:nvPr/>
        </p:nvPicPr>
        <p:blipFill>
          <a:blip r:embed="rId4"/>
          <a:stretch>
            <a:fillRect/>
          </a:stretch>
        </p:blipFill>
        <p:spPr>
          <a:xfrm>
            <a:off x="6156776" y="1932028"/>
            <a:ext cx="1477532" cy="1477532"/>
          </a:xfrm>
          <a:prstGeom prst="rect">
            <a:avLst/>
          </a:prstGeom>
        </p:spPr>
      </p:pic>
      <p:pic>
        <p:nvPicPr>
          <p:cNvPr id="12" name="Grafik 11" descr="Ein Bild, das Karte enthält.&#10;&#10;Automatisch generierte Beschreibung">
            <a:extLst>
              <a:ext uri="{FF2B5EF4-FFF2-40B4-BE49-F238E27FC236}">
                <a16:creationId xmlns:a16="http://schemas.microsoft.com/office/drawing/2014/main" id="{2FC20F21-4926-428A-B89E-F2D5D7C147A8}"/>
              </a:ext>
            </a:extLst>
          </p:cNvPr>
          <p:cNvPicPr>
            <a:picLocks noChangeAspect="1"/>
          </p:cNvPicPr>
          <p:nvPr/>
        </p:nvPicPr>
        <p:blipFill>
          <a:blip r:embed="rId5"/>
          <a:stretch>
            <a:fillRect/>
          </a:stretch>
        </p:blipFill>
        <p:spPr>
          <a:xfrm>
            <a:off x="2322135" y="1860116"/>
            <a:ext cx="1477532" cy="1477532"/>
          </a:xfrm>
          <a:prstGeom prst="rect">
            <a:avLst/>
          </a:prstGeom>
        </p:spPr>
      </p:pic>
    </p:spTree>
    <p:extLst>
      <p:ext uri="{BB962C8B-B14F-4D97-AF65-F5344CB8AC3E}">
        <p14:creationId xmlns:p14="http://schemas.microsoft.com/office/powerpoint/2010/main" val="2683992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err="1">
                <a:latin typeface="TastyMedium" panose="02000503050000020003" pitchFamily="50" charset="0"/>
              </a:rPr>
              <a:t>PLakat</a:t>
            </a:r>
            <a:endParaRPr lang="de-DE" dirty="0">
              <a:latin typeface="TastyMedium" panose="02000503050000020003" pitchFamily="50" charset="0"/>
            </a:endParaRPr>
          </a:p>
        </p:txBody>
      </p:sp>
      <p:sp>
        <p:nvSpPr>
          <p:cNvPr id="6" name="Textfeld 5">
            <a:extLst>
              <a:ext uri="{FF2B5EF4-FFF2-40B4-BE49-F238E27FC236}">
                <a16:creationId xmlns:a16="http://schemas.microsoft.com/office/drawing/2014/main" id="{8D2CA37C-937F-4CFF-9448-A7AB20D91347}"/>
              </a:ext>
            </a:extLst>
          </p:cNvPr>
          <p:cNvSpPr txBox="1"/>
          <p:nvPr/>
        </p:nvSpPr>
        <p:spPr>
          <a:xfrm>
            <a:off x="662425" y="3043122"/>
            <a:ext cx="7771892" cy="830997"/>
          </a:xfrm>
          <a:prstGeom prst="rect">
            <a:avLst/>
          </a:prstGeom>
          <a:noFill/>
        </p:spPr>
        <p:txBody>
          <a:bodyPr wrap="square" rtlCol="0">
            <a:spAutoFit/>
          </a:bodyPr>
          <a:lstStyle/>
          <a:p>
            <a:pPr algn="ctr"/>
            <a:r>
              <a:rPr lang="de-DE" sz="2400" b="1" dirty="0">
                <a:solidFill>
                  <a:srgbClr val="313231"/>
                </a:solidFill>
                <a:latin typeface="Open Sans Semibold"/>
              </a:rPr>
              <a:t>Das Plakat können Sie sich gerne am Ende der Veranstaltung für Ihren Verein mitnehmen. </a:t>
            </a:r>
          </a:p>
        </p:txBody>
      </p:sp>
      <p:pic>
        <p:nvPicPr>
          <p:cNvPr id="9" name="Grafik 8" descr="Ein Bild, das Text enthält.&#10;&#10;Automatisch generierte Beschreibung">
            <a:extLst>
              <a:ext uri="{FF2B5EF4-FFF2-40B4-BE49-F238E27FC236}">
                <a16:creationId xmlns:a16="http://schemas.microsoft.com/office/drawing/2014/main" id="{C0A7F0E9-9500-4020-9C40-75BCDB1B7987}"/>
              </a:ext>
            </a:extLst>
          </p:cNvPr>
          <p:cNvPicPr>
            <a:picLocks noChangeAspect="1"/>
          </p:cNvPicPr>
          <p:nvPr/>
        </p:nvPicPr>
        <p:blipFill>
          <a:blip r:embed="rId3"/>
          <a:stretch>
            <a:fillRect/>
          </a:stretch>
        </p:blipFill>
        <p:spPr>
          <a:xfrm>
            <a:off x="662425" y="1456570"/>
            <a:ext cx="780133" cy="973215"/>
          </a:xfrm>
          <a:prstGeom prst="rect">
            <a:avLst/>
          </a:prstGeom>
        </p:spPr>
      </p:pic>
      <p:sp>
        <p:nvSpPr>
          <p:cNvPr id="10" name="Textfeld 9">
            <a:extLst>
              <a:ext uri="{FF2B5EF4-FFF2-40B4-BE49-F238E27FC236}">
                <a16:creationId xmlns:a16="http://schemas.microsoft.com/office/drawing/2014/main" id="{6A2FCC8A-639F-4ED1-8367-3C1C94ED55B6}"/>
              </a:ext>
            </a:extLst>
          </p:cNvPr>
          <p:cNvSpPr txBox="1"/>
          <p:nvPr/>
        </p:nvSpPr>
        <p:spPr>
          <a:xfrm>
            <a:off x="1509692" y="1752963"/>
            <a:ext cx="6924624" cy="646331"/>
          </a:xfrm>
          <a:prstGeom prst="rect">
            <a:avLst/>
          </a:prstGeom>
          <a:solidFill>
            <a:srgbClr val="B8DFEF"/>
          </a:solidFill>
        </p:spPr>
        <p:txBody>
          <a:bodyPr wrap="square" rtlCol="0">
            <a:spAutoFit/>
          </a:bodyPr>
          <a:lstStyle/>
          <a:p>
            <a:r>
              <a:rPr lang="de-DE" b="1" dirty="0">
                <a:latin typeface="Open Sans Semibold"/>
              </a:rPr>
              <a:t>Gibt es weitere Maßnahmen, die Ihr Verein schon in Bezug auf den Klimaschutz und die Klimaanpassung mitdenkt?</a:t>
            </a:r>
          </a:p>
        </p:txBody>
      </p:sp>
      <p:pic>
        <p:nvPicPr>
          <p:cNvPr id="12" name="Grafik 11" descr="Armbanduhr">
            <a:extLst>
              <a:ext uri="{FF2B5EF4-FFF2-40B4-BE49-F238E27FC236}">
                <a16:creationId xmlns:a16="http://schemas.microsoft.com/office/drawing/2014/main" id="{EACDED86-0C0E-49AF-8539-0D150EA093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432" y="4394836"/>
            <a:ext cx="914400" cy="914400"/>
          </a:xfrm>
          <a:prstGeom prst="rect">
            <a:avLst/>
          </a:prstGeom>
        </p:spPr>
      </p:pic>
      <p:sp>
        <p:nvSpPr>
          <p:cNvPr id="13" name="Textfeld 12">
            <a:extLst>
              <a:ext uri="{FF2B5EF4-FFF2-40B4-BE49-F238E27FC236}">
                <a16:creationId xmlns:a16="http://schemas.microsoft.com/office/drawing/2014/main" id="{1D71A148-F9AF-4238-B210-AB0722577543}"/>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313231"/>
                </a:solidFill>
                <a:latin typeface="Open Sans Semibold"/>
              </a:rPr>
              <a:t>30 Minuten</a:t>
            </a:r>
          </a:p>
        </p:txBody>
      </p:sp>
    </p:spTree>
    <p:extLst>
      <p:ext uri="{BB962C8B-B14F-4D97-AF65-F5344CB8AC3E}">
        <p14:creationId xmlns:p14="http://schemas.microsoft.com/office/powerpoint/2010/main" val="436551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Kreuzworträtsel</a:t>
            </a:r>
          </a:p>
        </p:txBody>
      </p:sp>
      <p:pic>
        <p:nvPicPr>
          <p:cNvPr id="7" name="Grafik 6" descr="Ein Bild, das Text enthält.&#10;&#10;Automatisch generierte Beschreibung">
            <a:extLst>
              <a:ext uri="{FF2B5EF4-FFF2-40B4-BE49-F238E27FC236}">
                <a16:creationId xmlns:a16="http://schemas.microsoft.com/office/drawing/2014/main" id="{CB800E68-8AAA-40D6-9E26-A8F2D0930E6C}"/>
              </a:ext>
            </a:extLst>
          </p:cNvPr>
          <p:cNvPicPr>
            <a:picLocks noChangeAspect="1"/>
          </p:cNvPicPr>
          <p:nvPr/>
        </p:nvPicPr>
        <p:blipFill>
          <a:blip r:embed="rId3"/>
          <a:stretch>
            <a:fillRect/>
          </a:stretch>
        </p:blipFill>
        <p:spPr>
          <a:xfrm>
            <a:off x="5034491" y="2347576"/>
            <a:ext cx="3279357" cy="2796847"/>
          </a:xfrm>
          <a:prstGeom prst="rect">
            <a:avLst/>
          </a:prstGeom>
        </p:spPr>
      </p:pic>
      <p:sp>
        <p:nvSpPr>
          <p:cNvPr id="9" name="Textfeld 8">
            <a:extLst>
              <a:ext uri="{FF2B5EF4-FFF2-40B4-BE49-F238E27FC236}">
                <a16:creationId xmlns:a16="http://schemas.microsoft.com/office/drawing/2014/main" id="{FEF5D774-6B3B-44A4-AB8B-6CF4BB5F2277}"/>
              </a:ext>
            </a:extLst>
          </p:cNvPr>
          <p:cNvSpPr txBox="1"/>
          <p:nvPr/>
        </p:nvSpPr>
        <p:spPr>
          <a:xfrm>
            <a:off x="1509692" y="1752963"/>
            <a:ext cx="6924624" cy="369332"/>
          </a:xfrm>
          <a:prstGeom prst="rect">
            <a:avLst/>
          </a:prstGeom>
          <a:solidFill>
            <a:srgbClr val="B8DFEF"/>
          </a:solidFill>
        </p:spPr>
        <p:txBody>
          <a:bodyPr wrap="square" rtlCol="0">
            <a:spAutoFit/>
          </a:bodyPr>
          <a:lstStyle/>
          <a:p>
            <a:r>
              <a:rPr lang="de-DE" b="1" dirty="0">
                <a:latin typeface="Open Sans Semibold"/>
              </a:rPr>
              <a:t>Alles behalten? Testen Sie sich selbst </a:t>
            </a:r>
            <a:r>
              <a:rPr lang="de-DE" b="1" dirty="0">
                <a:latin typeface="Open Sans Semibold"/>
                <a:sym typeface="Wingdings" panose="05000000000000000000" pitchFamily="2" charset="2"/>
              </a:rPr>
              <a:t></a:t>
            </a:r>
            <a:endParaRPr lang="de-DE" b="1" dirty="0">
              <a:latin typeface="Open Sans Semibold"/>
            </a:endParaRPr>
          </a:p>
        </p:txBody>
      </p:sp>
      <p:sp>
        <p:nvSpPr>
          <p:cNvPr id="10" name="Freeform 101">
            <a:extLst>
              <a:ext uri="{FF2B5EF4-FFF2-40B4-BE49-F238E27FC236}">
                <a16:creationId xmlns:a16="http://schemas.microsoft.com/office/drawing/2014/main" id="{26C12B7E-C546-4795-BC85-D3C1E4668330}"/>
              </a:ext>
            </a:extLst>
          </p:cNvPr>
          <p:cNvSpPr>
            <a:spLocks noChangeArrowheads="1"/>
          </p:cNvSpPr>
          <p:nvPr/>
        </p:nvSpPr>
        <p:spPr bwMode="auto">
          <a:xfrm rot="20588695">
            <a:off x="373407" y="1582275"/>
            <a:ext cx="1045068" cy="784029"/>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BCE1F4"/>
          </a:solidFill>
          <a:ln>
            <a:solidFill>
              <a:srgbClr val="BCE1F4"/>
            </a:solidFill>
          </a:ln>
          <a:effectLst/>
        </p:spPr>
        <p:txBody>
          <a:bodyPr wrap="none" lIns="68586" tIns="34293" rIns="68586" bIns="34293" anchor="ctr"/>
          <a:lstStyle/>
          <a:p>
            <a:pPr defTabSz="1828434" fontAlgn="auto">
              <a:spcBef>
                <a:spcPts val="0"/>
              </a:spcBef>
              <a:spcAft>
                <a:spcPts val="0"/>
              </a:spcAft>
              <a:defRPr/>
            </a:pPr>
            <a:endParaRPr lang="en-US" sz="2701" dirty="0">
              <a:latin typeface="+mn-lt"/>
              <a:ea typeface="+mn-ea"/>
              <a:cs typeface="+mn-cs"/>
            </a:endParaRPr>
          </a:p>
        </p:txBody>
      </p:sp>
      <p:pic>
        <p:nvPicPr>
          <p:cNvPr id="11" name="Grafik 10" descr="Armbanduhr">
            <a:extLst>
              <a:ext uri="{FF2B5EF4-FFF2-40B4-BE49-F238E27FC236}">
                <a16:creationId xmlns:a16="http://schemas.microsoft.com/office/drawing/2014/main" id="{2F9216B1-A2A9-43D3-A037-1A71B9374E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432" y="4394836"/>
            <a:ext cx="914400" cy="914400"/>
          </a:xfrm>
          <a:prstGeom prst="rect">
            <a:avLst/>
          </a:prstGeom>
        </p:spPr>
      </p:pic>
      <p:sp>
        <p:nvSpPr>
          <p:cNvPr id="12" name="Textfeld 11">
            <a:extLst>
              <a:ext uri="{FF2B5EF4-FFF2-40B4-BE49-F238E27FC236}">
                <a16:creationId xmlns:a16="http://schemas.microsoft.com/office/drawing/2014/main" id="{AF362007-7DC9-41CE-8427-A772D596276A}"/>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313231"/>
                </a:solidFill>
                <a:latin typeface="Open Sans Semibold"/>
              </a:rPr>
              <a:t>10 Minuten</a:t>
            </a:r>
          </a:p>
        </p:txBody>
      </p:sp>
    </p:spTree>
    <p:extLst>
      <p:ext uri="{BB962C8B-B14F-4D97-AF65-F5344CB8AC3E}">
        <p14:creationId xmlns:p14="http://schemas.microsoft.com/office/powerpoint/2010/main" val="17182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C26B16B5-4FF5-47D7-80A3-882F3C41016B}"/>
              </a:ext>
            </a:extLst>
          </p:cNvPr>
          <p:cNvSpPr>
            <a:spLocks noGrp="1"/>
          </p:cNvSpPr>
          <p:nvPr>
            <p:ph type="title"/>
          </p:nvPr>
        </p:nvSpPr>
        <p:spPr>
          <a:xfrm>
            <a:off x="457200" y="398463"/>
            <a:ext cx="8229600" cy="1143000"/>
          </a:xfrm>
        </p:spPr>
        <p:txBody>
          <a:bodyPr/>
          <a:lstStyle/>
          <a:p>
            <a:r>
              <a:rPr lang="de-DE">
                <a:latin typeface="TastyMedium" panose="02000503050000020003" pitchFamily="50" charset="0"/>
              </a:rPr>
              <a:t>Broschüre</a:t>
            </a:r>
            <a:endParaRPr lang="de-DE" dirty="0">
              <a:latin typeface="TastyMedium" panose="02000503050000020003" pitchFamily="50" charset="0"/>
            </a:endParaRPr>
          </a:p>
        </p:txBody>
      </p:sp>
      <p:sp>
        <p:nvSpPr>
          <p:cNvPr id="5" name="Textfeld 4">
            <a:extLst>
              <a:ext uri="{FF2B5EF4-FFF2-40B4-BE49-F238E27FC236}">
                <a16:creationId xmlns:a16="http://schemas.microsoft.com/office/drawing/2014/main" id="{E6C65666-73BF-46AD-AE85-94E3BAF7E8BA}"/>
              </a:ext>
            </a:extLst>
          </p:cNvPr>
          <p:cNvSpPr txBox="1"/>
          <p:nvPr/>
        </p:nvSpPr>
        <p:spPr>
          <a:xfrm>
            <a:off x="1055325" y="2048194"/>
            <a:ext cx="7446601" cy="3539430"/>
          </a:xfrm>
          <a:prstGeom prst="rect">
            <a:avLst/>
          </a:prstGeom>
          <a:solidFill>
            <a:srgbClr val="F2F2F2"/>
          </a:solidFill>
        </p:spPr>
        <p:txBody>
          <a:bodyPr wrap="square" rtlCol="0">
            <a:spAutoFit/>
          </a:bodyPr>
          <a:lstStyle/>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r>
              <a:rPr lang="de-DE" sz="2800" b="1" dirty="0">
                <a:solidFill>
                  <a:srgbClr val="313231"/>
                </a:solidFill>
                <a:latin typeface="Open Sans Semibold"/>
              </a:rPr>
              <a:t>Die Broschüre können Sie sich gerne am Ende der Veranstaltung für Ihren Verein mitnehmen oder unter </a:t>
            </a:r>
            <a:r>
              <a:rPr lang="de-DE" sz="2800" b="1" dirty="0">
                <a:solidFill>
                  <a:srgbClr val="FF0000"/>
                </a:solidFill>
                <a:latin typeface="Open Sans Semibold"/>
                <a:hlinkClick r:id="rId3"/>
              </a:rPr>
              <a:t>www.klimasport.de</a:t>
            </a:r>
            <a:r>
              <a:rPr lang="de-DE" sz="2800" b="1" dirty="0">
                <a:solidFill>
                  <a:srgbClr val="FF0000"/>
                </a:solidFill>
                <a:latin typeface="Open Sans Semibold"/>
              </a:rPr>
              <a:t> </a:t>
            </a:r>
            <a:r>
              <a:rPr lang="de-DE" sz="2800" b="1" dirty="0">
                <a:solidFill>
                  <a:srgbClr val="313231"/>
                </a:solidFill>
                <a:latin typeface="Open Sans Semibold"/>
              </a:rPr>
              <a:t>herunterladen.</a:t>
            </a:r>
          </a:p>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p:txBody>
      </p:sp>
      <p:pic>
        <p:nvPicPr>
          <p:cNvPr id="4" name="Grafik 3" descr="Ein Bild, das Text enthält.&#10;&#10;Automatisch generierte Beschreibung">
            <a:extLst>
              <a:ext uri="{FF2B5EF4-FFF2-40B4-BE49-F238E27FC236}">
                <a16:creationId xmlns:a16="http://schemas.microsoft.com/office/drawing/2014/main" id="{0ED2FEAA-D585-4078-BA87-5AE4D6444F73}"/>
              </a:ext>
            </a:extLst>
          </p:cNvPr>
          <p:cNvPicPr>
            <a:picLocks noChangeAspect="1"/>
          </p:cNvPicPr>
          <p:nvPr/>
        </p:nvPicPr>
        <p:blipFill>
          <a:blip r:embed="rId4"/>
          <a:stretch>
            <a:fillRect/>
          </a:stretch>
        </p:blipFill>
        <p:spPr>
          <a:xfrm>
            <a:off x="642074" y="1568025"/>
            <a:ext cx="826503" cy="924857"/>
          </a:xfrm>
          <a:prstGeom prst="rect">
            <a:avLst/>
          </a:prstGeom>
        </p:spPr>
      </p:pic>
    </p:spTree>
    <p:extLst>
      <p:ext uri="{BB962C8B-B14F-4D97-AF65-F5344CB8AC3E}">
        <p14:creationId xmlns:p14="http://schemas.microsoft.com/office/powerpoint/2010/main" val="3038265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F80BCD61-CEF8-4882-8EED-428ADAE86E66}"/>
              </a:ext>
            </a:extLst>
          </p:cNvPr>
          <p:cNvSpPr txBox="1"/>
          <p:nvPr/>
        </p:nvSpPr>
        <p:spPr>
          <a:xfrm>
            <a:off x="1055325" y="2048194"/>
            <a:ext cx="7446601" cy="3108543"/>
          </a:xfrm>
          <a:prstGeom prst="rect">
            <a:avLst/>
          </a:prstGeom>
          <a:solidFill>
            <a:srgbClr val="F2F2F2"/>
          </a:solidFill>
        </p:spPr>
        <p:txBody>
          <a:bodyPr wrap="square" rtlCol="0">
            <a:spAutoFit/>
          </a:bodyPr>
          <a:lstStyle/>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r>
              <a:rPr lang="de-DE" sz="2800" dirty="0"/>
              <a:t>Guten Appetit </a:t>
            </a:r>
            <a:r>
              <a:rPr lang="de-DE" sz="2800" dirty="0">
                <a:sym typeface="Wingdings" panose="05000000000000000000" pitchFamily="2" charset="2"/>
              </a:rPr>
              <a:t> </a:t>
            </a:r>
          </a:p>
          <a:p>
            <a:pPr algn="ctr"/>
            <a:endParaRPr lang="de-DE" sz="2800" dirty="0"/>
          </a:p>
          <a:p>
            <a:pPr algn="ctr"/>
            <a:r>
              <a:rPr lang="de-DE" sz="2800" dirty="0"/>
              <a:t>Um XX:XX sehen wir uns wieder.</a:t>
            </a:r>
          </a:p>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p:txBody>
      </p:sp>
      <p:sp>
        <p:nvSpPr>
          <p:cNvPr id="3" name="Titel 1">
            <a:extLst>
              <a:ext uri="{FF2B5EF4-FFF2-40B4-BE49-F238E27FC236}">
                <a16:creationId xmlns:a16="http://schemas.microsoft.com/office/drawing/2014/main" id="{232B5F20-3860-4CAD-8D8F-83752C76E26D}"/>
              </a:ext>
            </a:extLst>
          </p:cNvPr>
          <p:cNvSpPr txBox="1">
            <a:spLocks/>
          </p:cNvSpPr>
          <p:nvPr/>
        </p:nvSpPr>
        <p:spPr>
          <a:xfrm>
            <a:off x="457200" y="398463"/>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solidFill>
                  <a:srgbClr val="313231"/>
                </a:solidFill>
                <a:latin typeface="Open Sans Semibold"/>
                <a:ea typeface="+mj-ea"/>
                <a:cs typeface="Open Sans Semibold"/>
              </a:defRPr>
            </a:lvl1pPr>
          </a:lstStyle>
          <a:p>
            <a:r>
              <a:rPr lang="de-DE" dirty="0">
                <a:latin typeface="TastyMedium" panose="02000503050000020003" pitchFamily="50" charset="0"/>
              </a:rPr>
              <a:t>Zeit für Mittagspause</a:t>
            </a:r>
          </a:p>
        </p:txBody>
      </p:sp>
      <p:pic>
        <p:nvPicPr>
          <p:cNvPr id="5" name="Grafik 4" descr="Gedeck">
            <a:extLst>
              <a:ext uri="{FF2B5EF4-FFF2-40B4-BE49-F238E27FC236}">
                <a16:creationId xmlns:a16="http://schemas.microsoft.com/office/drawing/2014/main" id="{46E283FD-5250-443C-997E-4A04D26648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1145" y="1320156"/>
            <a:ext cx="1477370" cy="1477370"/>
          </a:xfrm>
          <a:prstGeom prst="rect">
            <a:avLst/>
          </a:prstGeom>
        </p:spPr>
      </p:pic>
    </p:spTree>
    <p:extLst>
      <p:ext uri="{BB962C8B-B14F-4D97-AF65-F5344CB8AC3E}">
        <p14:creationId xmlns:p14="http://schemas.microsoft.com/office/powerpoint/2010/main" val="2890040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6FCD1569-7EDA-4017-BA97-81A3C2BA28CC}"/>
              </a:ext>
            </a:extLst>
          </p:cNvPr>
          <p:cNvSpPr txBox="1"/>
          <p:nvPr/>
        </p:nvSpPr>
        <p:spPr>
          <a:xfrm>
            <a:off x="1055325" y="2048194"/>
            <a:ext cx="7446601" cy="3539430"/>
          </a:xfrm>
          <a:prstGeom prst="rect">
            <a:avLst/>
          </a:prstGeom>
          <a:solidFill>
            <a:srgbClr val="F2F2F2"/>
          </a:solidFill>
        </p:spPr>
        <p:txBody>
          <a:bodyPr wrap="square" rtlCol="0">
            <a:spAutoFit/>
          </a:bodyPr>
          <a:lstStyle/>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endParaRPr lang="de-DE" sz="2800" dirty="0">
              <a:solidFill>
                <a:srgbClr val="313231"/>
              </a:solidFill>
            </a:endParaRPr>
          </a:p>
          <a:p>
            <a:pPr algn="ctr"/>
            <a:r>
              <a:rPr lang="de-DE" sz="2800" b="1" dirty="0">
                <a:solidFill>
                  <a:srgbClr val="313231"/>
                </a:solidFill>
                <a:latin typeface="Open Sans Semibold"/>
              </a:rPr>
              <a:t>Um XX:XX sehen wir uns wieder. </a:t>
            </a:r>
          </a:p>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p:txBody>
      </p:sp>
      <p:sp>
        <p:nvSpPr>
          <p:cNvPr id="3" name="Titel 1">
            <a:extLst>
              <a:ext uri="{FF2B5EF4-FFF2-40B4-BE49-F238E27FC236}">
                <a16:creationId xmlns:a16="http://schemas.microsoft.com/office/drawing/2014/main" id="{232B5F20-3860-4CAD-8D8F-83752C76E26D}"/>
              </a:ext>
            </a:extLst>
          </p:cNvPr>
          <p:cNvSpPr txBox="1">
            <a:spLocks/>
          </p:cNvSpPr>
          <p:nvPr/>
        </p:nvSpPr>
        <p:spPr>
          <a:xfrm>
            <a:off x="457200" y="398463"/>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solidFill>
                  <a:srgbClr val="313231"/>
                </a:solidFill>
                <a:latin typeface="Open Sans Semibold"/>
                <a:ea typeface="+mj-ea"/>
                <a:cs typeface="Open Sans Semibold"/>
              </a:defRPr>
            </a:lvl1pPr>
          </a:lstStyle>
          <a:p>
            <a:r>
              <a:rPr lang="de-DE" dirty="0">
                <a:latin typeface="TastyMedium" panose="02000503050000020003" pitchFamily="50" charset="0"/>
              </a:rPr>
              <a:t>Verschnaufpause</a:t>
            </a:r>
          </a:p>
        </p:txBody>
      </p:sp>
      <p:pic>
        <p:nvPicPr>
          <p:cNvPr id="4" name="Grafik 3" descr="Kaffee">
            <a:extLst>
              <a:ext uri="{FF2B5EF4-FFF2-40B4-BE49-F238E27FC236}">
                <a16:creationId xmlns:a16="http://schemas.microsoft.com/office/drawing/2014/main" id="{70E3F95E-063C-4D55-84E2-AD9451EB78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4217" y="1304192"/>
            <a:ext cx="1286667" cy="1286667"/>
          </a:xfrm>
          <a:prstGeom prst="rect">
            <a:avLst/>
          </a:prstGeom>
        </p:spPr>
      </p:pic>
      <p:pic>
        <p:nvPicPr>
          <p:cNvPr id="11" name="Grafik 10" descr="Armbanduhr">
            <a:extLst>
              <a:ext uri="{FF2B5EF4-FFF2-40B4-BE49-F238E27FC236}">
                <a16:creationId xmlns:a16="http://schemas.microsoft.com/office/drawing/2014/main" id="{83FEBEDC-1FC9-419A-A046-D108B8ACC9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55432" y="4394836"/>
            <a:ext cx="914400" cy="914400"/>
          </a:xfrm>
          <a:prstGeom prst="rect">
            <a:avLst/>
          </a:prstGeom>
        </p:spPr>
      </p:pic>
      <p:sp>
        <p:nvSpPr>
          <p:cNvPr id="12" name="Textfeld 11">
            <a:extLst>
              <a:ext uri="{FF2B5EF4-FFF2-40B4-BE49-F238E27FC236}">
                <a16:creationId xmlns:a16="http://schemas.microsoft.com/office/drawing/2014/main" id="{F8997DEF-C071-4175-9C9F-953C48F69073}"/>
              </a:ext>
            </a:extLst>
          </p:cNvPr>
          <p:cNvSpPr txBox="1"/>
          <p:nvPr/>
        </p:nvSpPr>
        <p:spPr>
          <a:xfrm>
            <a:off x="2588883" y="4559648"/>
            <a:ext cx="2417523" cy="584775"/>
          </a:xfrm>
          <a:prstGeom prst="rect">
            <a:avLst/>
          </a:prstGeom>
          <a:noFill/>
        </p:spPr>
        <p:txBody>
          <a:bodyPr wrap="square" rtlCol="0">
            <a:spAutoFit/>
          </a:bodyPr>
          <a:lstStyle/>
          <a:p>
            <a:r>
              <a:rPr lang="de-DE" sz="3200" b="1" dirty="0">
                <a:solidFill>
                  <a:srgbClr val="313231"/>
                </a:solidFill>
                <a:latin typeface="Open Sans Semibold"/>
              </a:rPr>
              <a:t>35 Minuten</a:t>
            </a:r>
          </a:p>
        </p:txBody>
      </p:sp>
    </p:spTree>
    <p:extLst>
      <p:ext uri="{BB962C8B-B14F-4D97-AF65-F5344CB8AC3E}">
        <p14:creationId xmlns:p14="http://schemas.microsoft.com/office/powerpoint/2010/main" val="1023991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6FCD1569-7EDA-4017-BA97-81A3C2BA28CC}"/>
              </a:ext>
            </a:extLst>
          </p:cNvPr>
          <p:cNvSpPr txBox="1"/>
          <p:nvPr/>
        </p:nvSpPr>
        <p:spPr>
          <a:xfrm>
            <a:off x="1055324" y="2212786"/>
            <a:ext cx="7446601" cy="1384995"/>
          </a:xfrm>
          <a:prstGeom prst="rect">
            <a:avLst/>
          </a:prstGeom>
          <a:solidFill>
            <a:srgbClr val="F2F2F2"/>
          </a:solidFill>
        </p:spPr>
        <p:txBody>
          <a:bodyPr wrap="square" rtlCol="0">
            <a:spAutoFit/>
          </a:bodyPr>
          <a:lstStyle/>
          <a:p>
            <a:pPr algn="ctr"/>
            <a:endParaRPr lang="de-DE" sz="2800" b="1" dirty="0">
              <a:solidFill>
                <a:srgbClr val="313231"/>
              </a:solidFill>
              <a:latin typeface="Open Sans Semibold"/>
            </a:endParaRPr>
          </a:p>
          <a:p>
            <a:pPr algn="ctr"/>
            <a:endParaRPr lang="de-DE" sz="2800" b="1" dirty="0">
              <a:solidFill>
                <a:srgbClr val="313231"/>
              </a:solidFill>
              <a:latin typeface="Open Sans Semibold"/>
            </a:endParaRPr>
          </a:p>
          <a:p>
            <a:pPr algn="ctr"/>
            <a:r>
              <a:rPr lang="de-DE" sz="2800" b="1" dirty="0">
                <a:solidFill>
                  <a:srgbClr val="313231"/>
                </a:solidFill>
                <a:latin typeface="Open Sans Semibold"/>
              </a:rPr>
              <a:t>Fragen oder Anregungen?</a:t>
            </a:r>
          </a:p>
        </p:txBody>
      </p:sp>
      <p:sp>
        <p:nvSpPr>
          <p:cNvPr id="3" name="Titel 1">
            <a:extLst>
              <a:ext uri="{FF2B5EF4-FFF2-40B4-BE49-F238E27FC236}">
                <a16:creationId xmlns:a16="http://schemas.microsoft.com/office/drawing/2014/main" id="{232B5F20-3860-4CAD-8D8F-83752C76E26D}"/>
              </a:ext>
            </a:extLst>
          </p:cNvPr>
          <p:cNvSpPr txBox="1">
            <a:spLocks/>
          </p:cNvSpPr>
          <p:nvPr/>
        </p:nvSpPr>
        <p:spPr>
          <a:xfrm>
            <a:off x="457200" y="398463"/>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solidFill>
                  <a:srgbClr val="313231"/>
                </a:solidFill>
                <a:latin typeface="Open Sans Semibold"/>
                <a:ea typeface="+mj-ea"/>
                <a:cs typeface="Open Sans Semibold"/>
              </a:defRPr>
            </a:lvl1pPr>
          </a:lstStyle>
          <a:p>
            <a:r>
              <a:rPr lang="de-DE" dirty="0">
                <a:latin typeface="TastyMedium" panose="02000503050000020003" pitchFamily="50" charset="0"/>
              </a:rPr>
              <a:t>Vielen Dank</a:t>
            </a:r>
          </a:p>
        </p:txBody>
      </p:sp>
      <p:pic>
        <p:nvPicPr>
          <p:cNvPr id="6" name="Grafik 5" descr="Fragezeichen">
            <a:extLst>
              <a:ext uri="{FF2B5EF4-FFF2-40B4-BE49-F238E27FC236}">
                <a16:creationId xmlns:a16="http://schemas.microsoft.com/office/drawing/2014/main" id="{4A6857AF-8716-4DEE-B74C-2DE49717A0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574" y="1541463"/>
            <a:ext cx="1083501" cy="1083501"/>
          </a:xfrm>
          <a:prstGeom prst="rect">
            <a:avLst/>
          </a:prstGeom>
        </p:spPr>
      </p:pic>
    </p:spTree>
    <p:extLst>
      <p:ext uri="{BB962C8B-B14F-4D97-AF65-F5344CB8AC3E}">
        <p14:creationId xmlns:p14="http://schemas.microsoft.com/office/powerpoint/2010/main" val="263682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4">
            <a:extLst>
              <a:ext uri="{FF2B5EF4-FFF2-40B4-BE49-F238E27FC236}">
                <a16:creationId xmlns:a16="http://schemas.microsoft.com/office/drawing/2014/main" id="{8806BF64-9FF9-48B6-A963-E3CEBA5C70E8}"/>
              </a:ext>
            </a:extLst>
          </p:cNvPr>
          <p:cNvSpPr txBox="1">
            <a:spLocks/>
          </p:cNvSpPr>
          <p:nvPr/>
        </p:nvSpPr>
        <p:spPr>
          <a:xfrm>
            <a:off x="1148691" y="2234597"/>
            <a:ext cx="2087562" cy="29238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Vorstellungsrunde</a:t>
            </a:r>
          </a:p>
        </p:txBody>
      </p:sp>
      <p:sp>
        <p:nvSpPr>
          <p:cNvPr id="4" name="Textplatzhalter 6">
            <a:extLst>
              <a:ext uri="{FF2B5EF4-FFF2-40B4-BE49-F238E27FC236}">
                <a16:creationId xmlns:a16="http://schemas.microsoft.com/office/drawing/2014/main" id="{7D8ED60D-712C-445A-B380-25EFA744F3A9}"/>
              </a:ext>
            </a:extLst>
          </p:cNvPr>
          <p:cNvSpPr txBox="1">
            <a:spLocks/>
          </p:cNvSpPr>
          <p:nvPr/>
        </p:nvSpPr>
        <p:spPr>
          <a:xfrm>
            <a:off x="3870112" y="2247446"/>
            <a:ext cx="2087562" cy="538609"/>
          </a:xfrm>
          <a:prstGeom prst="rect">
            <a:avLst/>
          </a:prstGeom>
        </p:spPr>
        <p:txBody>
          <a:bodyPr vert="horz" lIns="0" tIns="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Klimawandel und Klimaanpassung</a:t>
            </a:r>
          </a:p>
        </p:txBody>
      </p:sp>
      <p:sp>
        <p:nvSpPr>
          <p:cNvPr id="5" name="Textplatzhalter 5">
            <a:extLst>
              <a:ext uri="{FF2B5EF4-FFF2-40B4-BE49-F238E27FC236}">
                <a16:creationId xmlns:a16="http://schemas.microsoft.com/office/drawing/2014/main" id="{0EC09E0B-3CB4-4C97-B300-02BBD9CAB32B}"/>
              </a:ext>
            </a:extLst>
          </p:cNvPr>
          <p:cNvSpPr txBox="1">
            <a:spLocks/>
          </p:cNvSpPr>
          <p:nvPr/>
        </p:nvSpPr>
        <p:spPr>
          <a:xfrm>
            <a:off x="1148691" y="3619557"/>
            <a:ext cx="2087562" cy="53860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Möglichkeiten der Klimaanpassung</a:t>
            </a:r>
            <a:endParaRPr lang="de-DE" dirty="0">
              <a:latin typeface="Open Sans Semibold"/>
            </a:endParaRPr>
          </a:p>
        </p:txBody>
      </p:sp>
      <p:sp>
        <p:nvSpPr>
          <p:cNvPr id="6" name="Textplatzhalter 7">
            <a:extLst>
              <a:ext uri="{FF2B5EF4-FFF2-40B4-BE49-F238E27FC236}">
                <a16:creationId xmlns:a16="http://schemas.microsoft.com/office/drawing/2014/main" id="{E17DFD9D-9ECA-440A-B900-47B67A47D2D9}"/>
              </a:ext>
            </a:extLst>
          </p:cNvPr>
          <p:cNvSpPr txBox="1">
            <a:spLocks/>
          </p:cNvSpPr>
          <p:nvPr/>
        </p:nvSpPr>
        <p:spPr>
          <a:xfrm>
            <a:off x="3870112" y="3632406"/>
            <a:ext cx="2087562" cy="83407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Checkliste:</a:t>
            </a:r>
          </a:p>
          <a:p>
            <a:pPr marL="0" indent="0">
              <a:buNone/>
            </a:pPr>
            <a:r>
              <a:rPr lang="de-DE" sz="1600" dirty="0">
                <a:latin typeface="Open Sans Semibold"/>
              </a:rPr>
              <a:t>Klimafolgen im eigenen Verein</a:t>
            </a:r>
          </a:p>
        </p:txBody>
      </p:sp>
      <p:sp>
        <p:nvSpPr>
          <p:cNvPr id="7" name="Textplatzhalter 8">
            <a:extLst>
              <a:ext uri="{FF2B5EF4-FFF2-40B4-BE49-F238E27FC236}">
                <a16:creationId xmlns:a16="http://schemas.microsoft.com/office/drawing/2014/main" id="{B018BDCE-69D9-4BC7-BE26-120BD9225C42}"/>
              </a:ext>
            </a:extLst>
          </p:cNvPr>
          <p:cNvSpPr txBox="1">
            <a:spLocks/>
          </p:cNvSpPr>
          <p:nvPr/>
        </p:nvSpPr>
        <p:spPr>
          <a:xfrm>
            <a:off x="6642153" y="2261111"/>
            <a:ext cx="2087562" cy="784830"/>
          </a:xfrm>
          <a:prstGeom prst="rect">
            <a:avLst/>
          </a:prstGeom>
        </p:spPr>
        <p:txBody>
          <a:bodyPr vert="horz" lIns="0" tIns="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Folgen des Klimawandels für Sportvereine</a:t>
            </a:r>
          </a:p>
        </p:txBody>
      </p:sp>
      <p:sp>
        <p:nvSpPr>
          <p:cNvPr id="8" name="Textplatzhalter 9">
            <a:extLst>
              <a:ext uri="{FF2B5EF4-FFF2-40B4-BE49-F238E27FC236}">
                <a16:creationId xmlns:a16="http://schemas.microsoft.com/office/drawing/2014/main" id="{D1393C5F-EC68-4257-98FE-0C7BEF3432A7}"/>
              </a:ext>
            </a:extLst>
          </p:cNvPr>
          <p:cNvSpPr txBox="1">
            <a:spLocks/>
          </p:cNvSpPr>
          <p:nvPr/>
        </p:nvSpPr>
        <p:spPr>
          <a:xfrm>
            <a:off x="6642153" y="3646071"/>
            <a:ext cx="2087562" cy="538609"/>
          </a:xfrm>
          <a:prstGeom prst="rect">
            <a:avLst/>
          </a:prstGeom>
        </p:spPr>
        <p:txBody>
          <a:bodyPr vert="horz" lIns="0" tIns="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1600" dirty="0">
                <a:latin typeface="Open Sans Semibold"/>
              </a:rPr>
              <a:t>Diskussion und Ausblick</a:t>
            </a:r>
          </a:p>
        </p:txBody>
      </p:sp>
      <p:sp>
        <p:nvSpPr>
          <p:cNvPr id="10" name="Titel 1">
            <a:extLst>
              <a:ext uri="{FF2B5EF4-FFF2-40B4-BE49-F238E27FC236}">
                <a16:creationId xmlns:a16="http://schemas.microsoft.com/office/drawing/2014/main" id="{7864554A-C2AD-44F8-9610-93A96B21B0C7}"/>
              </a:ext>
            </a:extLst>
          </p:cNvPr>
          <p:cNvSpPr>
            <a:spLocks noGrp="1"/>
          </p:cNvSpPr>
          <p:nvPr>
            <p:ph type="title"/>
          </p:nvPr>
        </p:nvSpPr>
        <p:spPr>
          <a:xfrm>
            <a:off x="457200" y="398463"/>
            <a:ext cx="8229600" cy="1143000"/>
          </a:xfrm>
        </p:spPr>
        <p:txBody>
          <a:bodyPr anchor="ctr"/>
          <a:lstStyle/>
          <a:p>
            <a:r>
              <a:rPr lang="de-DE" dirty="0">
                <a:latin typeface="TastyMedium" panose="02000503050000020003" pitchFamily="50" charset="0"/>
              </a:rPr>
              <a:t>Agenda</a:t>
            </a:r>
          </a:p>
        </p:txBody>
      </p:sp>
    </p:spTree>
    <p:extLst>
      <p:ext uri="{BB962C8B-B14F-4D97-AF65-F5344CB8AC3E}">
        <p14:creationId xmlns:p14="http://schemas.microsoft.com/office/powerpoint/2010/main" val="301269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a:extLst>
              <a:ext uri="{FF2B5EF4-FFF2-40B4-BE49-F238E27FC236}">
                <a16:creationId xmlns:a16="http://schemas.microsoft.com/office/drawing/2014/main" id="{A055E2F3-55DF-4C3F-96C0-8C2387B4FB6B}"/>
              </a:ext>
            </a:extLst>
          </p:cNvPr>
          <p:cNvSpPr txBox="1"/>
          <p:nvPr/>
        </p:nvSpPr>
        <p:spPr>
          <a:xfrm>
            <a:off x="859809" y="1937629"/>
            <a:ext cx="7574507" cy="3801676"/>
          </a:xfrm>
          <a:prstGeom prst="rect">
            <a:avLst/>
          </a:prstGeom>
          <a:solidFill>
            <a:srgbClr val="F2F2F2"/>
          </a:solidFill>
        </p:spPr>
        <p:txBody>
          <a:bodyPr wrap="square" rtlCol="0">
            <a:spAutoFit/>
          </a:bodyPr>
          <a:lstStyle/>
          <a:p>
            <a:endParaRPr lang="de-DE" dirty="0"/>
          </a:p>
        </p:txBody>
      </p:sp>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Vorstellungsrunde</a:t>
            </a:r>
          </a:p>
        </p:txBody>
      </p:sp>
      <p:pic>
        <p:nvPicPr>
          <p:cNvPr id="4" name="Grafik 3" descr="Fragen">
            <a:extLst>
              <a:ext uri="{FF2B5EF4-FFF2-40B4-BE49-F238E27FC236}">
                <a16:creationId xmlns:a16="http://schemas.microsoft.com/office/drawing/2014/main" id="{0600BDB8-C134-461B-AB49-D4950AC110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68890" y="2670410"/>
            <a:ext cx="2006219" cy="2006219"/>
          </a:xfrm>
          <a:prstGeom prst="rect">
            <a:avLst/>
          </a:prstGeom>
        </p:spPr>
      </p:pic>
      <p:sp>
        <p:nvSpPr>
          <p:cNvPr id="5" name="Textfeld 4">
            <a:extLst>
              <a:ext uri="{FF2B5EF4-FFF2-40B4-BE49-F238E27FC236}">
                <a16:creationId xmlns:a16="http://schemas.microsoft.com/office/drawing/2014/main" id="{A09BC49B-F164-4827-9BCA-F8647AF24865}"/>
              </a:ext>
            </a:extLst>
          </p:cNvPr>
          <p:cNvSpPr txBox="1"/>
          <p:nvPr/>
        </p:nvSpPr>
        <p:spPr>
          <a:xfrm>
            <a:off x="5457825" y="2299475"/>
            <a:ext cx="2676241" cy="646331"/>
          </a:xfrm>
          <a:prstGeom prst="rect">
            <a:avLst/>
          </a:prstGeom>
          <a:noFill/>
        </p:spPr>
        <p:txBody>
          <a:bodyPr wrap="square" rtlCol="0">
            <a:spAutoFit/>
          </a:bodyPr>
          <a:lstStyle/>
          <a:p>
            <a:r>
              <a:rPr lang="de-DE" dirty="0">
                <a:latin typeface="Open Sans Semibold"/>
              </a:rPr>
              <a:t>Welchen </a:t>
            </a:r>
            <a:r>
              <a:rPr lang="de-DE" b="1" dirty="0">
                <a:latin typeface="Open Sans Semibold"/>
              </a:rPr>
              <a:t>Sport </a:t>
            </a:r>
            <a:r>
              <a:rPr lang="de-DE" dirty="0">
                <a:latin typeface="Open Sans Semibold"/>
              </a:rPr>
              <a:t>üben Sie aus? </a:t>
            </a:r>
          </a:p>
        </p:txBody>
      </p:sp>
      <p:sp>
        <p:nvSpPr>
          <p:cNvPr id="6" name="Textfeld 5">
            <a:extLst>
              <a:ext uri="{FF2B5EF4-FFF2-40B4-BE49-F238E27FC236}">
                <a16:creationId xmlns:a16="http://schemas.microsoft.com/office/drawing/2014/main" id="{F85F67BE-CB5F-4B08-872B-2D1DD18D2904}"/>
              </a:ext>
            </a:extLst>
          </p:cNvPr>
          <p:cNvSpPr txBox="1"/>
          <p:nvPr/>
        </p:nvSpPr>
        <p:spPr>
          <a:xfrm>
            <a:off x="1133474" y="2299475"/>
            <a:ext cx="3438525" cy="646331"/>
          </a:xfrm>
          <a:prstGeom prst="rect">
            <a:avLst/>
          </a:prstGeom>
          <a:noFill/>
        </p:spPr>
        <p:txBody>
          <a:bodyPr wrap="square" rtlCol="0">
            <a:spAutoFit/>
          </a:bodyPr>
          <a:lstStyle/>
          <a:p>
            <a:r>
              <a:rPr lang="de-DE" b="1" dirty="0">
                <a:latin typeface="Open Sans Semibold"/>
              </a:rPr>
              <a:t>Wer</a:t>
            </a:r>
            <a:r>
              <a:rPr lang="de-DE" dirty="0">
                <a:latin typeface="Open Sans Semibold"/>
              </a:rPr>
              <a:t> sind Sie? </a:t>
            </a:r>
          </a:p>
          <a:p>
            <a:r>
              <a:rPr lang="de-DE" b="1" dirty="0">
                <a:latin typeface="Open Sans Semibold"/>
              </a:rPr>
              <a:t>Woher</a:t>
            </a:r>
            <a:r>
              <a:rPr lang="de-DE" dirty="0">
                <a:latin typeface="Open Sans Semibold"/>
              </a:rPr>
              <a:t> kommen Sie?</a:t>
            </a:r>
          </a:p>
        </p:txBody>
      </p:sp>
      <p:sp>
        <p:nvSpPr>
          <p:cNvPr id="7" name="Textfeld 6">
            <a:extLst>
              <a:ext uri="{FF2B5EF4-FFF2-40B4-BE49-F238E27FC236}">
                <a16:creationId xmlns:a16="http://schemas.microsoft.com/office/drawing/2014/main" id="{D20B770F-4DA1-4F98-A9E3-6847CA65C493}"/>
              </a:ext>
            </a:extLst>
          </p:cNvPr>
          <p:cNvSpPr txBox="1"/>
          <p:nvPr/>
        </p:nvSpPr>
        <p:spPr>
          <a:xfrm>
            <a:off x="5423706" y="4037478"/>
            <a:ext cx="2552698" cy="1200329"/>
          </a:xfrm>
          <a:prstGeom prst="rect">
            <a:avLst/>
          </a:prstGeom>
          <a:noFill/>
        </p:spPr>
        <p:txBody>
          <a:bodyPr wrap="square" rtlCol="0">
            <a:spAutoFit/>
          </a:bodyPr>
          <a:lstStyle/>
          <a:p>
            <a:r>
              <a:rPr lang="de-DE" dirty="0">
                <a:latin typeface="Open Sans Semibold"/>
              </a:rPr>
              <a:t>Was denken Sie, wie Ihr </a:t>
            </a:r>
            <a:r>
              <a:rPr lang="de-DE" b="1" dirty="0">
                <a:latin typeface="Open Sans Semibold"/>
              </a:rPr>
              <a:t>Sportverein vom Klimawandel betroffen </a:t>
            </a:r>
            <a:r>
              <a:rPr lang="de-DE" dirty="0">
                <a:latin typeface="Open Sans Semibold"/>
              </a:rPr>
              <a:t>ist?</a:t>
            </a:r>
          </a:p>
        </p:txBody>
      </p:sp>
      <p:sp>
        <p:nvSpPr>
          <p:cNvPr id="8" name="Textfeld 7">
            <a:extLst>
              <a:ext uri="{FF2B5EF4-FFF2-40B4-BE49-F238E27FC236}">
                <a16:creationId xmlns:a16="http://schemas.microsoft.com/office/drawing/2014/main" id="{3447B790-0BBB-4561-8597-B03C9873A27A}"/>
              </a:ext>
            </a:extLst>
          </p:cNvPr>
          <p:cNvSpPr txBox="1"/>
          <p:nvPr/>
        </p:nvSpPr>
        <p:spPr>
          <a:xfrm>
            <a:off x="1112435" y="4238470"/>
            <a:ext cx="3438525" cy="646331"/>
          </a:xfrm>
          <a:prstGeom prst="rect">
            <a:avLst/>
          </a:prstGeom>
          <a:noFill/>
        </p:spPr>
        <p:txBody>
          <a:bodyPr wrap="square" rtlCol="0">
            <a:spAutoFit/>
          </a:bodyPr>
          <a:lstStyle/>
          <a:p>
            <a:r>
              <a:rPr lang="de-DE" dirty="0">
                <a:latin typeface="Open Sans Semibold"/>
              </a:rPr>
              <a:t>In welchem </a:t>
            </a:r>
            <a:r>
              <a:rPr lang="de-DE" b="1" dirty="0">
                <a:latin typeface="Open Sans Semibold"/>
              </a:rPr>
              <a:t>Sport-</a:t>
            </a:r>
          </a:p>
          <a:p>
            <a:r>
              <a:rPr lang="de-DE" b="1" dirty="0">
                <a:latin typeface="Open Sans Semibold"/>
              </a:rPr>
              <a:t>verein</a:t>
            </a:r>
            <a:r>
              <a:rPr lang="de-DE" dirty="0">
                <a:latin typeface="Open Sans Semibold"/>
              </a:rPr>
              <a:t> sind Sie Mitglied?</a:t>
            </a:r>
          </a:p>
        </p:txBody>
      </p:sp>
    </p:spTree>
    <p:extLst>
      <p:ext uri="{BB962C8B-B14F-4D97-AF65-F5344CB8AC3E}">
        <p14:creationId xmlns:p14="http://schemas.microsoft.com/office/powerpoint/2010/main" val="132879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Klimawandel</a:t>
            </a:r>
          </a:p>
        </p:txBody>
      </p:sp>
      <p:pic>
        <p:nvPicPr>
          <p:cNvPr id="4" name="Grafik 3" descr="Ein Bild, das Zeichnung enthält.&#10;&#10;Automatisch generierte Beschreibung">
            <a:extLst>
              <a:ext uri="{FF2B5EF4-FFF2-40B4-BE49-F238E27FC236}">
                <a16:creationId xmlns:a16="http://schemas.microsoft.com/office/drawing/2014/main" id="{B34292E1-4274-491D-A392-612FD9EDE3B4}"/>
              </a:ext>
            </a:extLst>
          </p:cNvPr>
          <p:cNvPicPr>
            <a:picLocks noChangeAspect="1"/>
          </p:cNvPicPr>
          <p:nvPr/>
        </p:nvPicPr>
        <p:blipFill rotWithShape="1">
          <a:blip r:embed="rId3"/>
          <a:srcRect l="-1639" r="70538"/>
          <a:stretch/>
        </p:blipFill>
        <p:spPr>
          <a:xfrm>
            <a:off x="211344" y="4212118"/>
            <a:ext cx="2524125" cy="1784442"/>
          </a:xfrm>
          <a:prstGeom prst="rect">
            <a:avLst/>
          </a:prstGeom>
        </p:spPr>
      </p:pic>
      <p:pic>
        <p:nvPicPr>
          <p:cNvPr id="6" name="Grafik 5" descr="Ein Bild, das Zeichnung enthält.&#10;&#10;Automatisch generierte Beschreibung">
            <a:extLst>
              <a:ext uri="{FF2B5EF4-FFF2-40B4-BE49-F238E27FC236}">
                <a16:creationId xmlns:a16="http://schemas.microsoft.com/office/drawing/2014/main" id="{E716C883-0CF1-474B-9A9C-04341976A3AB}"/>
              </a:ext>
            </a:extLst>
          </p:cNvPr>
          <p:cNvPicPr>
            <a:picLocks noChangeAspect="1"/>
          </p:cNvPicPr>
          <p:nvPr/>
        </p:nvPicPr>
        <p:blipFill rotWithShape="1">
          <a:blip r:embed="rId3"/>
          <a:srcRect l="28874" r="43076"/>
          <a:stretch/>
        </p:blipFill>
        <p:spPr>
          <a:xfrm>
            <a:off x="2843887" y="4240693"/>
            <a:ext cx="2276475" cy="1784442"/>
          </a:xfrm>
          <a:prstGeom prst="rect">
            <a:avLst/>
          </a:prstGeom>
        </p:spPr>
      </p:pic>
      <p:sp>
        <p:nvSpPr>
          <p:cNvPr id="8" name="Textfeld 7">
            <a:extLst>
              <a:ext uri="{FF2B5EF4-FFF2-40B4-BE49-F238E27FC236}">
                <a16:creationId xmlns:a16="http://schemas.microsoft.com/office/drawing/2014/main" id="{20EB5074-B227-46C0-84D2-F07B3DDB941E}"/>
              </a:ext>
            </a:extLst>
          </p:cNvPr>
          <p:cNvSpPr txBox="1"/>
          <p:nvPr/>
        </p:nvSpPr>
        <p:spPr>
          <a:xfrm>
            <a:off x="390525" y="1570038"/>
            <a:ext cx="4953000" cy="3534301"/>
          </a:xfrm>
          <a:prstGeom prst="rect">
            <a:avLst/>
          </a:prstGeom>
          <a:noFill/>
        </p:spPr>
        <p:txBody>
          <a:bodyPr wrap="square" rtlCol="0">
            <a:spAutoFit/>
          </a:bodyPr>
          <a:lstStyle/>
          <a:p>
            <a:pPr marL="285750" indent="-285750">
              <a:buFont typeface="Arial" panose="020B0604020202020204" pitchFamily="34" charset="0"/>
              <a:buChar char="•"/>
            </a:pPr>
            <a:r>
              <a:rPr lang="de-DE" sz="1600" dirty="0">
                <a:latin typeface="Open Sans Semibold"/>
              </a:rPr>
              <a:t>Klimawandel kommt durch Treibhausgase wie </a:t>
            </a:r>
            <a:r>
              <a:rPr lang="de-DE" sz="1600" b="1" dirty="0">
                <a:latin typeface="Open Sans Semibold"/>
              </a:rPr>
              <a:t>CO</a:t>
            </a:r>
            <a:r>
              <a:rPr lang="de-DE" sz="1600" b="1" baseline="-25000" dirty="0">
                <a:latin typeface="Open Sans Semibold"/>
              </a:rPr>
              <a:t>2</a:t>
            </a:r>
            <a:r>
              <a:rPr lang="de-DE" sz="1600" baseline="-25000" dirty="0">
                <a:latin typeface="Open Sans Semibold"/>
              </a:rPr>
              <a:t>  </a:t>
            </a:r>
            <a:r>
              <a:rPr lang="de-DE" sz="1600" dirty="0">
                <a:latin typeface="Open Sans Semibold"/>
              </a:rPr>
              <a:t>und </a:t>
            </a:r>
            <a:r>
              <a:rPr lang="de-DE" sz="1600" b="1" dirty="0">
                <a:latin typeface="Open Sans Semibold"/>
              </a:rPr>
              <a:t>Methan</a:t>
            </a:r>
            <a:r>
              <a:rPr lang="de-DE" sz="1600" dirty="0">
                <a:latin typeface="Open Sans Semibold"/>
              </a:rPr>
              <a:t> zustande</a:t>
            </a:r>
          </a:p>
          <a:p>
            <a:pPr marL="285750" indent="-285750">
              <a:buFont typeface="Arial" panose="020B0604020202020204" pitchFamily="34" charset="0"/>
              <a:buChar char="•"/>
            </a:pPr>
            <a:endParaRPr lang="de-DE" sz="700" dirty="0">
              <a:latin typeface="Open Sans Semibold"/>
            </a:endParaRPr>
          </a:p>
          <a:p>
            <a:pPr marL="285750" indent="-285750">
              <a:buFont typeface="Arial" panose="020B0604020202020204" pitchFamily="34" charset="0"/>
              <a:buChar char="•"/>
            </a:pPr>
            <a:r>
              <a:rPr lang="de-DE" sz="1600" dirty="0">
                <a:latin typeface="Open Sans Semibold"/>
              </a:rPr>
              <a:t>Durch den Alltag der Menschen und die Wirtschaft (Abholzung, energieintensive Produktion etc.) werden diese Gase freigesetzt</a:t>
            </a:r>
          </a:p>
          <a:p>
            <a:pPr marL="285750" indent="-285750">
              <a:buFont typeface="Arial" panose="020B0604020202020204" pitchFamily="34" charset="0"/>
              <a:buChar char="•"/>
            </a:pPr>
            <a:endParaRPr lang="de-DE" sz="700" dirty="0">
              <a:latin typeface="Open Sans Semibold"/>
            </a:endParaRPr>
          </a:p>
          <a:p>
            <a:pPr marL="285750" indent="-285750">
              <a:buFont typeface="Arial" panose="020B0604020202020204" pitchFamily="34" charset="0"/>
              <a:buChar char="•"/>
            </a:pPr>
            <a:r>
              <a:rPr lang="de-DE" sz="1600" dirty="0">
                <a:latin typeface="Open Sans Semibold"/>
              </a:rPr>
              <a:t>Sie gelangen in die Erdatmosphäre und so wird Sonnenenergie in der Atmosphäre gespeichert</a:t>
            </a:r>
          </a:p>
          <a:p>
            <a:pPr marL="285750" indent="-285750">
              <a:buFont typeface="Arial" panose="020B0604020202020204" pitchFamily="34" charset="0"/>
              <a:buChar char="•"/>
            </a:pPr>
            <a:endParaRPr lang="de-DE" sz="700" dirty="0">
              <a:latin typeface="Open Sans Semibold"/>
            </a:endParaRPr>
          </a:p>
          <a:p>
            <a:pPr marL="285750" indent="-285750">
              <a:buFont typeface="Arial" panose="020B0604020202020204" pitchFamily="34" charset="0"/>
              <a:buChar char="•"/>
            </a:pPr>
            <a:r>
              <a:rPr lang="de-DE" sz="1600" dirty="0">
                <a:latin typeface="Open Sans Semibold"/>
              </a:rPr>
              <a:t>Dadurch wird die Erde immer wärmer</a:t>
            </a:r>
          </a:p>
          <a:p>
            <a:endParaRPr lang="de-DE" sz="1600" dirty="0"/>
          </a:p>
          <a:p>
            <a:pPr marL="285750" indent="-285750">
              <a:buFont typeface="Arial" panose="020B0604020202020204" pitchFamily="34" charset="0"/>
              <a:buChar char="•"/>
            </a:pPr>
            <a:endParaRPr lang="de-DE" sz="1600" dirty="0"/>
          </a:p>
          <a:p>
            <a:endParaRPr lang="de-DE" sz="1600" baseline="-25000" dirty="0"/>
          </a:p>
        </p:txBody>
      </p:sp>
      <p:sp>
        <p:nvSpPr>
          <p:cNvPr id="9" name="Geschweifte Klammer rechts 8">
            <a:extLst>
              <a:ext uri="{FF2B5EF4-FFF2-40B4-BE49-F238E27FC236}">
                <a16:creationId xmlns:a16="http://schemas.microsoft.com/office/drawing/2014/main" id="{5974899E-6578-48D5-8AA3-436A2C54394E}"/>
              </a:ext>
            </a:extLst>
          </p:cNvPr>
          <p:cNvSpPr/>
          <p:nvPr/>
        </p:nvSpPr>
        <p:spPr>
          <a:xfrm>
            <a:off x="5276849" y="1570038"/>
            <a:ext cx="628650" cy="4135437"/>
          </a:xfrm>
          <a:prstGeom prst="rightBrace">
            <a:avLst>
              <a:gd name="adj1" fmla="val 8333"/>
              <a:gd name="adj2" fmla="val 9463"/>
            </a:avLst>
          </a:prstGeom>
          <a:solidFill>
            <a:schemeClr val="bg1"/>
          </a:solidFill>
          <a:ln>
            <a:solidFill>
              <a:srgbClr val="DDE386"/>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dirty="0"/>
          </a:p>
        </p:txBody>
      </p:sp>
      <p:sp>
        <p:nvSpPr>
          <p:cNvPr id="10" name="Textfeld 9">
            <a:extLst>
              <a:ext uri="{FF2B5EF4-FFF2-40B4-BE49-F238E27FC236}">
                <a16:creationId xmlns:a16="http://schemas.microsoft.com/office/drawing/2014/main" id="{0BAB9C8C-3B9A-4840-ADEF-7A43D490D040}"/>
              </a:ext>
            </a:extLst>
          </p:cNvPr>
          <p:cNvSpPr txBox="1"/>
          <p:nvPr/>
        </p:nvSpPr>
        <p:spPr>
          <a:xfrm>
            <a:off x="6038847" y="1760538"/>
            <a:ext cx="1816179" cy="1107996"/>
          </a:xfrm>
          <a:prstGeom prst="rect">
            <a:avLst/>
          </a:prstGeom>
          <a:noFill/>
        </p:spPr>
        <p:txBody>
          <a:bodyPr wrap="square" rtlCol="0">
            <a:spAutoFit/>
          </a:bodyPr>
          <a:lstStyle/>
          <a:p>
            <a:r>
              <a:rPr lang="de-DE" b="1" dirty="0">
                <a:latin typeface="Open Sans Semibold"/>
              </a:rPr>
              <a:t>Dominoeffekt</a:t>
            </a:r>
          </a:p>
          <a:p>
            <a:endParaRPr lang="de-DE" dirty="0"/>
          </a:p>
          <a:p>
            <a:pPr marL="285750" indent="-285750">
              <a:buFont typeface="Arial" panose="020B0604020202020204" pitchFamily="34" charset="0"/>
              <a:buChar char="•"/>
            </a:pPr>
            <a:endParaRPr lang="de-DE" dirty="0"/>
          </a:p>
          <a:p>
            <a:endParaRPr lang="de-DE" baseline="-25000" dirty="0"/>
          </a:p>
        </p:txBody>
      </p:sp>
      <p:pic>
        <p:nvPicPr>
          <p:cNvPr id="16" name="Grafik 15" descr="Ein Bild, das sitzend, Uhr enthält.&#10;&#10;Automatisch generierte Beschreibung">
            <a:extLst>
              <a:ext uri="{FF2B5EF4-FFF2-40B4-BE49-F238E27FC236}">
                <a16:creationId xmlns:a16="http://schemas.microsoft.com/office/drawing/2014/main" id="{90F2F66F-8A21-4EFC-8E16-572F3083DE7B}"/>
              </a:ext>
            </a:extLst>
          </p:cNvPr>
          <p:cNvPicPr>
            <a:picLocks noChangeAspect="1"/>
          </p:cNvPicPr>
          <p:nvPr/>
        </p:nvPicPr>
        <p:blipFill>
          <a:blip r:embed="rId4"/>
          <a:stretch>
            <a:fillRect/>
          </a:stretch>
        </p:blipFill>
        <p:spPr>
          <a:xfrm>
            <a:off x="6934201" y="2201986"/>
            <a:ext cx="698254" cy="698254"/>
          </a:xfrm>
          <a:prstGeom prst="rect">
            <a:avLst/>
          </a:prstGeom>
        </p:spPr>
      </p:pic>
      <p:pic>
        <p:nvPicPr>
          <p:cNvPr id="18" name="Grafik 17">
            <a:extLst>
              <a:ext uri="{FF2B5EF4-FFF2-40B4-BE49-F238E27FC236}">
                <a16:creationId xmlns:a16="http://schemas.microsoft.com/office/drawing/2014/main" id="{0C2CD278-1BAF-4E4A-B158-2006457DE69A}"/>
              </a:ext>
            </a:extLst>
          </p:cNvPr>
          <p:cNvPicPr>
            <a:picLocks noChangeAspect="1"/>
          </p:cNvPicPr>
          <p:nvPr/>
        </p:nvPicPr>
        <p:blipFill>
          <a:blip r:embed="rId5"/>
          <a:stretch>
            <a:fillRect/>
          </a:stretch>
        </p:blipFill>
        <p:spPr>
          <a:xfrm>
            <a:off x="6934200" y="3796379"/>
            <a:ext cx="698250" cy="698254"/>
          </a:xfrm>
          <a:prstGeom prst="rect">
            <a:avLst/>
          </a:prstGeom>
        </p:spPr>
      </p:pic>
      <p:pic>
        <p:nvPicPr>
          <p:cNvPr id="20" name="Grafik 19" descr="Ein Bild, das Objekt, Uhr enthält.&#10;&#10;Automatisch generierte Beschreibung">
            <a:extLst>
              <a:ext uri="{FF2B5EF4-FFF2-40B4-BE49-F238E27FC236}">
                <a16:creationId xmlns:a16="http://schemas.microsoft.com/office/drawing/2014/main" id="{15664E9A-F410-4DD1-A456-9D240FCA928F}"/>
              </a:ext>
            </a:extLst>
          </p:cNvPr>
          <p:cNvPicPr>
            <a:picLocks noChangeAspect="1"/>
          </p:cNvPicPr>
          <p:nvPr/>
        </p:nvPicPr>
        <p:blipFill>
          <a:blip r:embed="rId6"/>
          <a:stretch>
            <a:fillRect/>
          </a:stretch>
        </p:blipFill>
        <p:spPr>
          <a:xfrm>
            <a:off x="6934200" y="2987630"/>
            <a:ext cx="698250" cy="698254"/>
          </a:xfrm>
          <a:prstGeom prst="rect">
            <a:avLst/>
          </a:prstGeom>
        </p:spPr>
      </p:pic>
      <p:pic>
        <p:nvPicPr>
          <p:cNvPr id="22" name="Grafik 21" descr="Ein Bild, das Objekt, Licht enthält.&#10;&#10;Automatisch generierte Beschreibung">
            <a:extLst>
              <a:ext uri="{FF2B5EF4-FFF2-40B4-BE49-F238E27FC236}">
                <a16:creationId xmlns:a16="http://schemas.microsoft.com/office/drawing/2014/main" id="{E2250198-C985-4002-BE3E-74FFC331775C}"/>
              </a:ext>
            </a:extLst>
          </p:cNvPr>
          <p:cNvPicPr>
            <a:picLocks noChangeAspect="1"/>
          </p:cNvPicPr>
          <p:nvPr/>
        </p:nvPicPr>
        <p:blipFill>
          <a:blip r:embed="rId7"/>
          <a:stretch>
            <a:fillRect/>
          </a:stretch>
        </p:blipFill>
        <p:spPr>
          <a:xfrm>
            <a:off x="6934200" y="4582023"/>
            <a:ext cx="698250" cy="698254"/>
          </a:xfrm>
          <a:prstGeom prst="rect">
            <a:avLst/>
          </a:prstGeom>
        </p:spPr>
      </p:pic>
    </p:spTree>
    <p:extLst>
      <p:ext uri="{BB962C8B-B14F-4D97-AF65-F5344CB8AC3E}">
        <p14:creationId xmlns:p14="http://schemas.microsoft.com/office/powerpoint/2010/main" val="176377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40196501-86E4-4E89-A9CB-7855961B52E5}"/>
              </a:ext>
            </a:extLst>
          </p:cNvPr>
          <p:cNvPicPr>
            <a:picLocks noChangeAspect="1"/>
          </p:cNvPicPr>
          <p:nvPr/>
        </p:nvPicPr>
        <p:blipFill>
          <a:blip r:embed="rId3"/>
          <a:stretch>
            <a:fillRect/>
          </a:stretch>
        </p:blipFill>
        <p:spPr>
          <a:xfrm>
            <a:off x="62808" y="2108580"/>
            <a:ext cx="4854138" cy="4854138"/>
          </a:xfrm>
          <a:prstGeom prst="rect">
            <a:avLst/>
          </a:prstGeom>
        </p:spPr>
      </p:pic>
      <p:sp>
        <p:nvSpPr>
          <p:cNvPr id="5" name="Rechteck 4">
            <a:extLst>
              <a:ext uri="{FF2B5EF4-FFF2-40B4-BE49-F238E27FC236}">
                <a16:creationId xmlns:a16="http://schemas.microsoft.com/office/drawing/2014/main" id="{939AED9B-CCAE-4EB7-9302-392F1EE892D7}"/>
              </a:ext>
            </a:extLst>
          </p:cNvPr>
          <p:cNvSpPr/>
          <p:nvPr/>
        </p:nvSpPr>
        <p:spPr>
          <a:xfrm>
            <a:off x="925102" y="2205300"/>
            <a:ext cx="3131643" cy="830997"/>
          </a:xfrm>
          <a:prstGeom prst="rect">
            <a:avLst/>
          </a:prstGeom>
          <a:solidFill>
            <a:srgbClr val="F2F2F2"/>
          </a:solidFill>
        </p:spPr>
        <p:txBody>
          <a:bodyPr wrap="square">
            <a:spAutoFit/>
          </a:bodyPr>
          <a:lstStyle/>
          <a:p>
            <a:r>
              <a:rPr lang="de-DE" sz="1600" dirty="0">
                <a:latin typeface="Open Sans Semibold"/>
              </a:rPr>
              <a:t>Vermeidung und Verringerung von Treibhausgasemissionen </a:t>
            </a:r>
          </a:p>
        </p:txBody>
      </p:sp>
      <p:pic>
        <p:nvPicPr>
          <p:cNvPr id="4" name="Grafik 3">
            <a:extLst>
              <a:ext uri="{FF2B5EF4-FFF2-40B4-BE49-F238E27FC236}">
                <a16:creationId xmlns:a16="http://schemas.microsoft.com/office/drawing/2014/main" id="{92BD55F4-1C96-4704-8D35-8E28A5AA48DB}"/>
              </a:ext>
            </a:extLst>
          </p:cNvPr>
          <p:cNvPicPr>
            <a:picLocks noChangeAspect="1"/>
          </p:cNvPicPr>
          <p:nvPr/>
        </p:nvPicPr>
        <p:blipFill>
          <a:blip r:embed="rId4"/>
          <a:stretch>
            <a:fillRect/>
          </a:stretch>
        </p:blipFill>
        <p:spPr>
          <a:xfrm>
            <a:off x="4415308" y="2251747"/>
            <a:ext cx="4854138" cy="4854138"/>
          </a:xfrm>
          <a:prstGeom prst="rect">
            <a:avLst/>
          </a:prstGeom>
        </p:spPr>
      </p:pic>
      <p:sp>
        <p:nvSpPr>
          <p:cNvPr id="8" name="Textfeld 7">
            <a:extLst>
              <a:ext uri="{FF2B5EF4-FFF2-40B4-BE49-F238E27FC236}">
                <a16:creationId xmlns:a16="http://schemas.microsoft.com/office/drawing/2014/main" id="{6AF80CA3-5A86-4F70-91A8-80E14B74F9DA}"/>
              </a:ext>
            </a:extLst>
          </p:cNvPr>
          <p:cNvSpPr txBox="1"/>
          <p:nvPr/>
        </p:nvSpPr>
        <p:spPr>
          <a:xfrm>
            <a:off x="5288071" y="2196744"/>
            <a:ext cx="3108613" cy="830997"/>
          </a:xfrm>
          <a:prstGeom prst="rect">
            <a:avLst/>
          </a:prstGeom>
          <a:solidFill>
            <a:srgbClr val="F2F2F2"/>
          </a:solidFill>
        </p:spPr>
        <p:txBody>
          <a:bodyPr wrap="square" rtlCol="0">
            <a:spAutoFit/>
          </a:bodyPr>
          <a:lstStyle/>
          <a:p>
            <a:r>
              <a:rPr lang="de-DE" sz="1600" dirty="0">
                <a:latin typeface="Open Sans Semibold"/>
              </a:rPr>
              <a:t>Maßnahmen, um gut mit den Folgen des Klimawandels umzugehen</a:t>
            </a:r>
          </a:p>
        </p:txBody>
      </p:sp>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noAutofit/>
          </a:bodyPr>
          <a:lstStyle/>
          <a:p>
            <a:r>
              <a:rPr lang="de-DE" sz="3200" dirty="0">
                <a:latin typeface="TastyMedium" panose="02000503050000020003" pitchFamily="50" charset="0"/>
              </a:rPr>
              <a:t>Klimaschutz und </a:t>
            </a:r>
            <a:br>
              <a:rPr lang="de-DE" sz="3200" dirty="0">
                <a:latin typeface="TastyMedium" panose="02000503050000020003" pitchFamily="50" charset="0"/>
              </a:rPr>
            </a:br>
            <a:r>
              <a:rPr lang="de-DE" sz="3200" dirty="0" err="1">
                <a:latin typeface="TastyMedium" panose="02000503050000020003" pitchFamily="50" charset="0"/>
              </a:rPr>
              <a:t>KlimaAnpassung</a:t>
            </a:r>
            <a:endParaRPr lang="de-DE" sz="3200" dirty="0">
              <a:latin typeface="TastyMedium" panose="02000503050000020003" pitchFamily="50" charset="0"/>
            </a:endParaRPr>
          </a:p>
        </p:txBody>
      </p:sp>
      <p:sp>
        <p:nvSpPr>
          <p:cNvPr id="11" name="Rechteck 10">
            <a:extLst>
              <a:ext uri="{FF2B5EF4-FFF2-40B4-BE49-F238E27FC236}">
                <a16:creationId xmlns:a16="http://schemas.microsoft.com/office/drawing/2014/main" id="{C9ABD0F5-E55C-46E4-951D-8FB74B67ED44}"/>
              </a:ext>
            </a:extLst>
          </p:cNvPr>
          <p:cNvSpPr/>
          <p:nvPr/>
        </p:nvSpPr>
        <p:spPr>
          <a:xfrm>
            <a:off x="747316" y="1882415"/>
            <a:ext cx="2020105" cy="369332"/>
          </a:xfrm>
          <a:prstGeom prst="rect">
            <a:avLst/>
          </a:prstGeom>
          <a:solidFill>
            <a:srgbClr val="D3DE75"/>
          </a:solidFill>
        </p:spPr>
        <p:txBody>
          <a:bodyPr wrap="square">
            <a:spAutoFit/>
          </a:bodyPr>
          <a:lstStyle/>
          <a:p>
            <a:r>
              <a:rPr lang="de-DE" b="1" dirty="0">
                <a:latin typeface="Open Sans Semibold"/>
              </a:rPr>
              <a:t>Klimaschutz </a:t>
            </a:r>
          </a:p>
        </p:txBody>
      </p:sp>
      <p:sp>
        <p:nvSpPr>
          <p:cNvPr id="12" name="Rechteck 11">
            <a:extLst>
              <a:ext uri="{FF2B5EF4-FFF2-40B4-BE49-F238E27FC236}">
                <a16:creationId xmlns:a16="http://schemas.microsoft.com/office/drawing/2014/main" id="{497D68E9-8B43-4168-967B-B24102A75302}"/>
              </a:ext>
            </a:extLst>
          </p:cNvPr>
          <p:cNvSpPr/>
          <p:nvPr/>
        </p:nvSpPr>
        <p:spPr>
          <a:xfrm>
            <a:off x="5096227" y="1856784"/>
            <a:ext cx="2020105" cy="369332"/>
          </a:xfrm>
          <a:prstGeom prst="rect">
            <a:avLst/>
          </a:prstGeom>
          <a:solidFill>
            <a:srgbClr val="B8E0F0"/>
          </a:solidFill>
        </p:spPr>
        <p:txBody>
          <a:bodyPr wrap="none">
            <a:spAutoFit/>
          </a:bodyPr>
          <a:lstStyle/>
          <a:p>
            <a:r>
              <a:rPr lang="de-DE" b="1" dirty="0">
                <a:latin typeface="Open Sans Semibold"/>
              </a:rPr>
              <a:t>Klimaanpassung</a:t>
            </a:r>
          </a:p>
        </p:txBody>
      </p:sp>
    </p:spTree>
    <p:extLst>
      <p:ext uri="{BB962C8B-B14F-4D97-AF65-F5344CB8AC3E}">
        <p14:creationId xmlns:p14="http://schemas.microsoft.com/office/powerpoint/2010/main" val="154198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C32B0F7-4E11-4996-A791-ACE30CCA2696}"/>
              </a:ext>
            </a:extLst>
          </p:cNvPr>
          <p:cNvSpPr txBox="1"/>
          <p:nvPr/>
        </p:nvSpPr>
        <p:spPr>
          <a:xfrm>
            <a:off x="859809" y="1937629"/>
            <a:ext cx="7574507" cy="3801676"/>
          </a:xfrm>
          <a:prstGeom prst="rect">
            <a:avLst/>
          </a:prstGeom>
          <a:solidFill>
            <a:srgbClr val="F2F2F2"/>
          </a:solidFill>
        </p:spPr>
        <p:txBody>
          <a:bodyPr wrap="square" rtlCol="0">
            <a:spAutoFit/>
          </a:bodyPr>
          <a:lstStyle/>
          <a:p>
            <a:endParaRPr lang="de-DE" dirty="0"/>
          </a:p>
        </p:txBody>
      </p:sp>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Quiz</a:t>
            </a:r>
          </a:p>
        </p:txBody>
      </p:sp>
      <p:sp>
        <p:nvSpPr>
          <p:cNvPr id="6" name="Freeform 101">
            <a:extLst>
              <a:ext uri="{FF2B5EF4-FFF2-40B4-BE49-F238E27FC236}">
                <a16:creationId xmlns:a16="http://schemas.microsoft.com/office/drawing/2014/main" id="{23951DB7-ABE0-48FB-9112-93EC8280E7C9}"/>
              </a:ext>
            </a:extLst>
          </p:cNvPr>
          <p:cNvSpPr>
            <a:spLocks noChangeArrowheads="1"/>
          </p:cNvSpPr>
          <p:nvPr/>
        </p:nvSpPr>
        <p:spPr bwMode="auto">
          <a:xfrm rot="20588695">
            <a:off x="434728" y="1582275"/>
            <a:ext cx="1045068" cy="784029"/>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rgbClr val="BCE1F4"/>
          </a:solidFill>
          <a:ln>
            <a:solidFill>
              <a:srgbClr val="BCE1F4"/>
            </a:solidFill>
          </a:ln>
          <a:effectLst/>
        </p:spPr>
        <p:txBody>
          <a:bodyPr wrap="none" lIns="68586" tIns="34293" rIns="68586" bIns="34293" anchor="ctr"/>
          <a:lstStyle/>
          <a:p>
            <a:pPr defTabSz="1828434" fontAlgn="auto">
              <a:spcBef>
                <a:spcPts val="0"/>
              </a:spcBef>
              <a:spcAft>
                <a:spcPts val="0"/>
              </a:spcAft>
              <a:defRPr/>
            </a:pPr>
            <a:endParaRPr lang="en-US" sz="2701" dirty="0">
              <a:latin typeface="+mn-lt"/>
              <a:ea typeface="+mn-ea"/>
              <a:cs typeface="+mn-cs"/>
            </a:endParaRPr>
          </a:p>
        </p:txBody>
      </p:sp>
      <p:sp>
        <p:nvSpPr>
          <p:cNvPr id="4" name="Textfeld 3">
            <a:extLst>
              <a:ext uri="{FF2B5EF4-FFF2-40B4-BE49-F238E27FC236}">
                <a16:creationId xmlns:a16="http://schemas.microsoft.com/office/drawing/2014/main" id="{A95276C4-2958-492A-9D0F-9E91C7312E71}"/>
              </a:ext>
            </a:extLst>
          </p:cNvPr>
          <p:cNvSpPr txBox="1"/>
          <p:nvPr/>
        </p:nvSpPr>
        <p:spPr>
          <a:xfrm>
            <a:off x="2465055" y="3208094"/>
            <a:ext cx="4432254" cy="461665"/>
          </a:xfrm>
          <a:prstGeom prst="rect">
            <a:avLst/>
          </a:prstGeom>
          <a:noFill/>
        </p:spPr>
        <p:txBody>
          <a:bodyPr wrap="square" rtlCol="0">
            <a:spAutoFit/>
          </a:bodyPr>
          <a:lstStyle/>
          <a:p>
            <a:pPr algn="ctr"/>
            <a:r>
              <a:rPr lang="de-DE" sz="2400" b="1" dirty="0">
                <a:latin typeface="Open Sans Semibold"/>
              </a:rPr>
              <a:t>www.kahoot.it </a:t>
            </a:r>
          </a:p>
        </p:txBody>
      </p:sp>
      <p:sp>
        <p:nvSpPr>
          <p:cNvPr id="5" name="Textfeld 4">
            <a:extLst>
              <a:ext uri="{FF2B5EF4-FFF2-40B4-BE49-F238E27FC236}">
                <a16:creationId xmlns:a16="http://schemas.microsoft.com/office/drawing/2014/main" id="{821DB9B4-58E2-483C-A6B9-28A22CD74390}"/>
              </a:ext>
            </a:extLst>
          </p:cNvPr>
          <p:cNvSpPr txBox="1"/>
          <p:nvPr/>
        </p:nvSpPr>
        <p:spPr>
          <a:xfrm>
            <a:off x="2465055" y="2512471"/>
            <a:ext cx="4432254" cy="461665"/>
          </a:xfrm>
          <a:prstGeom prst="rect">
            <a:avLst/>
          </a:prstGeom>
          <a:noFill/>
        </p:spPr>
        <p:txBody>
          <a:bodyPr wrap="square" rtlCol="0">
            <a:spAutoFit/>
          </a:bodyPr>
          <a:lstStyle/>
          <a:p>
            <a:pPr algn="ctr"/>
            <a:r>
              <a:rPr lang="de-DE" sz="2400" b="1" dirty="0">
                <a:latin typeface="Open Sans Semibold"/>
              </a:rPr>
              <a:t>Besuchen Sie bitte die Seite </a:t>
            </a:r>
          </a:p>
        </p:txBody>
      </p:sp>
      <p:sp>
        <p:nvSpPr>
          <p:cNvPr id="7" name="Textfeld 6">
            <a:extLst>
              <a:ext uri="{FF2B5EF4-FFF2-40B4-BE49-F238E27FC236}">
                <a16:creationId xmlns:a16="http://schemas.microsoft.com/office/drawing/2014/main" id="{41C78D9F-3510-4198-84C9-CE82586A1163}"/>
              </a:ext>
            </a:extLst>
          </p:cNvPr>
          <p:cNvSpPr txBox="1"/>
          <p:nvPr/>
        </p:nvSpPr>
        <p:spPr>
          <a:xfrm>
            <a:off x="2465055" y="3884057"/>
            <a:ext cx="4432254" cy="1200329"/>
          </a:xfrm>
          <a:prstGeom prst="rect">
            <a:avLst/>
          </a:prstGeom>
          <a:noFill/>
        </p:spPr>
        <p:txBody>
          <a:bodyPr wrap="square" rtlCol="0">
            <a:spAutoFit/>
          </a:bodyPr>
          <a:lstStyle/>
          <a:p>
            <a:pPr algn="ctr"/>
            <a:r>
              <a:rPr lang="de-DE" sz="2400" b="1" dirty="0">
                <a:latin typeface="Open Sans Semibold"/>
              </a:rPr>
              <a:t>Nutzen Sie den PIN XYZ</a:t>
            </a:r>
          </a:p>
          <a:p>
            <a:pPr algn="ctr"/>
            <a:endParaRPr lang="de-DE" sz="2400" b="1" dirty="0">
              <a:latin typeface="Open Sans Semibold"/>
            </a:endParaRPr>
          </a:p>
          <a:p>
            <a:pPr algn="ctr"/>
            <a:r>
              <a:rPr lang="de-DE" sz="2400" b="1" dirty="0">
                <a:latin typeface="Open Sans Semibold"/>
              </a:rPr>
              <a:t>VIEL ERFOLG! </a:t>
            </a:r>
          </a:p>
        </p:txBody>
      </p:sp>
    </p:spTree>
    <p:extLst>
      <p:ext uri="{BB962C8B-B14F-4D97-AF65-F5344CB8AC3E}">
        <p14:creationId xmlns:p14="http://schemas.microsoft.com/office/powerpoint/2010/main" val="194737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5EB6A349-C90D-43C5-8528-5B486AEE5CD7}"/>
              </a:ext>
            </a:extLst>
          </p:cNvPr>
          <p:cNvSpPr txBox="1"/>
          <p:nvPr/>
        </p:nvSpPr>
        <p:spPr>
          <a:xfrm>
            <a:off x="859809" y="1937629"/>
            <a:ext cx="7574507" cy="3801676"/>
          </a:xfrm>
          <a:prstGeom prst="rect">
            <a:avLst/>
          </a:prstGeom>
          <a:solidFill>
            <a:srgbClr val="F2F2F2"/>
          </a:solidFill>
        </p:spPr>
        <p:txBody>
          <a:bodyPr wrap="square" rtlCol="0">
            <a:spAutoFit/>
          </a:bodyPr>
          <a:lstStyle/>
          <a:p>
            <a:endParaRPr lang="de-DE" dirty="0"/>
          </a:p>
        </p:txBody>
      </p:sp>
      <p:sp>
        <p:nvSpPr>
          <p:cNvPr id="2" name="Titel 1">
            <a:extLst>
              <a:ext uri="{FF2B5EF4-FFF2-40B4-BE49-F238E27FC236}">
                <a16:creationId xmlns:a16="http://schemas.microsoft.com/office/drawing/2014/main" id="{EFFB93E6-AF70-4810-BCF2-7DBCD3889EB8}"/>
              </a:ext>
            </a:extLst>
          </p:cNvPr>
          <p:cNvSpPr>
            <a:spLocks noGrp="1"/>
          </p:cNvSpPr>
          <p:nvPr>
            <p:ph type="title"/>
          </p:nvPr>
        </p:nvSpPr>
        <p:spPr>
          <a:xfrm>
            <a:off x="457200" y="398463"/>
            <a:ext cx="8229600" cy="1143000"/>
          </a:xfrm>
        </p:spPr>
        <p:txBody>
          <a:bodyPr/>
          <a:lstStyle/>
          <a:p>
            <a:r>
              <a:rPr lang="de-DE" dirty="0">
                <a:latin typeface="TastyMedium" panose="02000503050000020003" pitchFamily="50" charset="0"/>
              </a:rPr>
              <a:t>Erklärvideo</a:t>
            </a:r>
          </a:p>
        </p:txBody>
      </p:sp>
      <p:pic>
        <p:nvPicPr>
          <p:cNvPr id="5" name="Grafik 4" descr="Ein Bild, das Uhr enthält.&#10;&#10;Automatisch generierte Beschreibung">
            <a:extLst>
              <a:ext uri="{FF2B5EF4-FFF2-40B4-BE49-F238E27FC236}">
                <a16:creationId xmlns:a16="http://schemas.microsoft.com/office/drawing/2014/main" id="{F2868365-E204-4280-A239-FF8C00A85235}"/>
              </a:ext>
            </a:extLst>
          </p:cNvPr>
          <p:cNvPicPr>
            <a:picLocks noChangeAspect="1"/>
          </p:cNvPicPr>
          <p:nvPr/>
        </p:nvPicPr>
        <p:blipFill>
          <a:blip r:embed="rId4"/>
          <a:stretch>
            <a:fillRect/>
          </a:stretch>
        </p:blipFill>
        <p:spPr>
          <a:xfrm>
            <a:off x="457200" y="1432281"/>
            <a:ext cx="1061948" cy="1275932"/>
          </a:xfrm>
          <a:prstGeom prst="rect">
            <a:avLst/>
          </a:prstGeom>
        </p:spPr>
      </p:pic>
      <p:pic>
        <p:nvPicPr>
          <p:cNvPr id="3" name="Onlinemedien 2" descr="KLIMASPORT Erklärvideo Full HD H264">
            <a:hlinkClick r:id="" action="ppaction://media"/>
            <a:extLst>
              <a:ext uri="{FF2B5EF4-FFF2-40B4-BE49-F238E27FC236}">
                <a16:creationId xmlns:a16="http://schemas.microsoft.com/office/drawing/2014/main" id="{98821A39-BC10-F845-A235-346643ED0F27}"/>
              </a:ext>
            </a:extLst>
          </p:cNvPr>
          <p:cNvPicPr>
            <a:picLocks noRot="1" noChangeAspect="1"/>
          </p:cNvPicPr>
          <p:nvPr>
            <a:videoFile r:link="rId1"/>
          </p:nvPr>
        </p:nvPicPr>
        <p:blipFill>
          <a:blip r:embed="rId5"/>
          <a:stretch>
            <a:fillRect/>
          </a:stretch>
        </p:blipFill>
        <p:spPr>
          <a:xfrm>
            <a:off x="1574802" y="2118275"/>
            <a:ext cx="6141106" cy="3469725"/>
          </a:xfrm>
          <a:prstGeom prst="rect">
            <a:avLst/>
          </a:prstGeom>
        </p:spPr>
      </p:pic>
    </p:spTree>
    <p:extLst>
      <p:ext uri="{BB962C8B-B14F-4D97-AF65-F5344CB8AC3E}">
        <p14:creationId xmlns:p14="http://schemas.microsoft.com/office/powerpoint/2010/main" val="346855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6368</Words>
  <Application>Microsoft Macintosh PowerPoint</Application>
  <PresentationFormat>Bildschirmpräsentation (4:3)</PresentationFormat>
  <Paragraphs>770</Paragraphs>
  <Slides>37</Slides>
  <Notes>30</Notes>
  <HiddenSlides>0</HiddenSlides>
  <MMClips>1</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37</vt:i4>
      </vt:variant>
    </vt:vector>
  </HeadingPairs>
  <TitlesOfParts>
    <vt:vector size="45" baseType="lpstr">
      <vt:lpstr>Arial</vt:lpstr>
      <vt:lpstr>Calibri</vt:lpstr>
      <vt:lpstr>Open Sans</vt:lpstr>
      <vt:lpstr>Open Sans Light</vt:lpstr>
      <vt:lpstr>Open Sans Semibold</vt:lpstr>
      <vt:lpstr>OpenSans-Bold</vt:lpstr>
      <vt:lpstr>TastyMedium</vt:lpstr>
      <vt:lpstr>Benutzerdefiniertes Design</vt:lpstr>
      <vt:lpstr>PowerPoint-Präsentation</vt:lpstr>
      <vt:lpstr>BLENDED LEARNING </vt:lpstr>
      <vt:lpstr>PowerPoint-Präsentation</vt:lpstr>
      <vt:lpstr>Agenda</vt:lpstr>
      <vt:lpstr>Vorstellungsrunde</vt:lpstr>
      <vt:lpstr>Klimawandel</vt:lpstr>
      <vt:lpstr>Klimaschutz und  KlimaAnpassung</vt:lpstr>
      <vt:lpstr>Quiz</vt:lpstr>
      <vt:lpstr>Erklärvideo</vt:lpstr>
      <vt:lpstr>Klimafolgen für Sport</vt:lpstr>
      <vt:lpstr>Klimaauswirkungen</vt:lpstr>
      <vt:lpstr>Heiße &amp; Trockene Sommer</vt:lpstr>
      <vt:lpstr>Folgen von  Hitze und  Trockenheit</vt:lpstr>
      <vt:lpstr>Beispiele</vt:lpstr>
      <vt:lpstr>Heiße &amp; trockene  Sommer</vt:lpstr>
      <vt:lpstr>Extremwetter</vt:lpstr>
      <vt:lpstr>Beispiele</vt:lpstr>
      <vt:lpstr>Wer zahlt für Schäden?</vt:lpstr>
      <vt:lpstr>Extremwetter</vt:lpstr>
      <vt:lpstr>Veränderung der  Artenvielfalt</vt:lpstr>
      <vt:lpstr>Beispiele</vt:lpstr>
      <vt:lpstr>Veränderung der  Artenvielfalt</vt:lpstr>
      <vt:lpstr>Mildere winter</vt:lpstr>
      <vt:lpstr>Beispiele</vt:lpstr>
      <vt:lpstr>Mildere Winter</vt:lpstr>
      <vt:lpstr>Toolbox</vt:lpstr>
      <vt:lpstr>Checkliste</vt:lpstr>
      <vt:lpstr>Checkliste</vt:lpstr>
      <vt:lpstr>Social Media Kit</vt:lpstr>
      <vt:lpstr>Social Media Kit</vt:lpstr>
      <vt:lpstr>PLakat</vt:lpstr>
      <vt:lpstr>PLakat</vt:lpstr>
      <vt:lpstr>Kreuzworträtsel</vt:lpstr>
      <vt:lpstr>Broschüre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 C</dc:creator>
  <cp:lastModifiedBy>Alexandra von Winning</cp:lastModifiedBy>
  <cp:revision>635</cp:revision>
  <dcterms:created xsi:type="dcterms:W3CDTF">2016-09-06T09:04:48Z</dcterms:created>
  <dcterms:modified xsi:type="dcterms:W3CDTF">2021-03-31T15:59:59Z</dcterms:modified>
</cp:coreProperties>
</file>